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66" r:id="rId2"/>
  </p:sldMasterIdLst>
  <p:notesMasterIdLst>
    <p:notesMasterId r:id="rId19"/>
  </p:notesMasterIdLst>
  <p:handoutMasterIdLst>
    <p:handoutMasterId r:id="rId20"/>
  </p:handoutMasterIdLst>
  <p:sldIdLst>
    <p:sldId id="291" r:id="rId3"/>
    <p:sldId id="288" r:id="rId4"/>
    <p:sldId id="443" r:id="rId5"/>
    <p:sldId id="283" r:id="rId6"/>
    <p:sldId id="444" r:id="rId7"/>
    <p:sldId id="445" r:id="rId8"/>
    <p:sldId id="284" r:id="rId9"/>
    <p:sldId id="448" r:id="rId10"/>
    <p:sldId id="446" r:id="rId11"/>
    <p:sldId id="447" r:id="rId12"/>
    <p:sldId id="401" r:id="rId13"/>
    <p:sldId id="453" r:id="rId14"/>
    <p:sldId id="450" r:id="rId15"/>
    <p:sldId id="451" r:id="rId16"/>
    <p:sldId id="452" r:id="rId17"/>
    <p:sldId id="390" r:id="rId18"/>
  </p:sldIdLst>
  <p:sldSz cx="10907713" cy="7775575"/>
  <p:notesSz cx="6797675" cy="9926638"/>
  <p:embeddedFontLst>
    <p:embeddedFont>
      <p:font typeface="G마켓 산스 TTF Light" panose="02000000000000000000" pitchFamily="2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G마켓 산스 TTF Bold" panose="02000000000000000000" pitchFamily="2" charset="-127"/>
      <p:bold r:id="rId28"/>
    </p:embeddedFont>
    <p:embeddedFont>
      <p:font typeface="G마켓 산스 TTF Medium" panose="02000000000000000000" pitchFamily="2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9">
          <p15:clr>
            <a:srgbClr val="A4A3A4"/>
          </p15:clr>
        </p15:guide>
        <p15:guide id="2" pos="34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BF7"/>
    <a:srgbClr val="FFFDBB"/>
    <a:srgbClr val="002D76"/>
    <a:srgbClr val="C43274"/>
    <a:srgbClr val="1C5CC6"/>
    <a:srgbClr val="012A6F"/>
    <a:srgbClr val="ED1B2F"/>
    <a:srgbClr val="047C92"/>
    <a:srgbClr val="DE9D0C"/>
    <a:srgbClr val="113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 autoAdjust="0"/>
    <p:restoredTop sz="92372" autoAdjust="0"/>
  </p:normalViewPr>
  <p:slideViewPr>
    <p:cSldViewPr showGuides="1">
      <p:cViewPr varScale="1">
        <p:scale>
          <a:sx n="98" d="100"/>
          <a:sy n="98" d="100"/>
        </p:scale>
        <p:origin x="2076" y="78"/>
      </p:cViewPr>
      <p:guideLst>
        <p:guide orient="horz" pos="2449"/>
        <p:guide pos="34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9" d="100"/>
          <a:sy n="89" d="100"/>
        </p:scale>
        <p:origin x="432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05431E-F4D3-91C6-F852-6679B84A29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52817E-59C3-3CE6-C35C-6F93747333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B17C4-E0D8-4BCC-8FCA-B35E9261E96E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B3FED1-DA80-369E-22B6-0362A203A5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942856-96F5-6A69-0CA2-070B5066AB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70B37-0E04-4FD5-9A1C-4FAC72527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81198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9592B-88D5-4110-9A59-827A3BC3187B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49338" y="1241425"/>
            <a:ext cx="46990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B4BAA-A586-43F2-BB66-47502644E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70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B4BAA-A586-43F2-BB66-47502644E10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91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B4BAA-A586-43F2-BB66-47502644E10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503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B4BAA-A586-43F2-BB66-47502644E10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0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B4BAA-A586-43F2-BB66-47502644E10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552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제안사는 서초구가 요청하는 보안요구사항 준수 및 철저한 기밀사항 통제를 실시하여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보안에 문제없이 대처하도록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B4BAA-A586-43F2-BB66-47502644E10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679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제안사는 서초구가 요청하는 보안요구사항 준수 및 철저한 기밀사항 통제를 실시하여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보안에 문제없이 대처하도록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B4BAA-A586-43F2-BB66-47502644E10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67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B4BAA-A586-43F2-BB66-47502644E10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9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B4BAA-A586-43F2-BB66-47502644E10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97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B4BAA-A586-43F2-BB66-47502644E10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511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B4BAA-A586-43F2-BB66-47502644E10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44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B4BAA-A586-43F2-BB66-47502644E10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572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B4BAA-A586-43F2-BB66-47502644E10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0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B4BAA-A586-43F2-BB66-47502644E10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775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B4BAA-A586-43F2-BB66-47502644E10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57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7E96CF-E265-03AB-74B3-8C71AD26F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6"/>
            <a:ext cx="10907713" cy="77746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CE3B34-9AEE-6860-67A7-A34B20CDE579}"/>
              </a:ext>
            </a:extLst>
          </p:cNvPr>
          <p:cNvSpPr/>
          <p:nvPr userDrawn="1"/>
        </p:nvSpPr>
        <p:spPr>
          <a:xfrm>
            <a:off x="-1" y="293570"/>
            <a:ext cx="10907713" cy="529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BF32E11-9DFD-D042-A033-6B493F4062D1}"/>
              </a:ext>
            </a:extLst>
          </p:cNvPr>
          <p:cNvGrpSpPr/>
          <p:nvPr userDrawn="1"/>
        </p:nvGrpSpPr>
        <p:grpSpPr>
          <a:xfrm>
            <a:off x="449712" y="555816"/>
            <a:ext cx="1095561" cy="272846"/>
            <a:chOff x="449712" y="554044"/>
            <a:chExt cx="1095561" cy="27284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024473-14A8-FEC3-E718-7B062EF1C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49712" y="554044"/>
              <a:ext cx="220304" cy="26161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A35930-4202-B241-B84A-EA572310B445}"/>
                </a:ext>
              </a:extLst>
            </p:cNvPr>
            <p:cNvSpPr txBox="1"/>
            <p:nvPr userDrawn="1"/>
          </p:nvSpPr>
          <p:spPr>
            <a:xfrm>
              <a:off x="620020" y="580669"/>
              <a:ext cx="9252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i="0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  <a:cs typeface="+mn-cs"/>
                </a:rPr>
                <a:t>과제수행계획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D87392E-1FBB-320E-8ED8-F6A5AEAB4BC7}"/>
              </a:ext>
            </a:extLst>
          </p:cNvPr>
          <p:cNvCxnSpPr>
            <a:cxnSpLocks/>
          </p:cNvCxnSpPr>
          <p:nvPr userDrawn="1"/>
        </p:nvCxnSpPr>
        <p:spPr>
          <a:xfrm>
            <a:off x="3069361" y="569129"/>
            <a:ext cx="0" cy="23498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FF35566-5D3E-92B0-5AF3-E7E07C50EB27}"/>
              </a:ext>
            </a:extLst>
          </p:cNvPr>
          <p:cNvGrpSpPr/>
          <p:nvPr userDrawn="1"/>
        </p:nvGrpSpPr>
        <p:grpSpPr>
          <a:xfrm>
            <a:off x="5729971" y="569129"/>
            <a:ext cx="1728191" cy="246221"/>
            <a:chOff x="4157712" y="580669"/>
            <a:chExt cx="1728191" cy="246221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0E246FE-6D4E-B9CD-CCC6-56C0C02C62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57712" y="580669"/>
              <a:ext cx="0" cy="234986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231F13-15DE-F4EA-19DA-47CF760BB773}"/>
                </a:ext>
              </a:extLst>
            </p:cNvPr>
            <p:cNvSpPr txBox="1"/>
            <p:nvPr userDrawn="1"/>
          </p:nvSpPr>
          <p:spPr>
            <a:xfrm>
              <a:off x="4189224" y="580669"/>
              <a:ext cx="16966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457200" rtl="0" eaLnBrk="1" latinLnBrk="0" hangingPunct="1"/>
              <a:r>
                <a:rPr lang="ko-KR" altLang="en-US" sz="1000" b="0" i="0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  <a:cs typeface="+mn-cs"/>
                </a:rPr>
                <a:t>과제추진방법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678BFB-4926-97E7-8245-9C85DAE2C95B}"/>
              </a:ext>
            </a:extLst>
          </p:cNvPr>
          <p:cNvSpPr txBox="1"/>
          <p:nvPr userDrawn="1"/>
        </p:nvSpPr>
        <p:spPr>
          <a:xfrm>
            <a:off x="3111631" y="576738"/>
            <a:ext cx="12490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0" i="0" kern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+mn-cs"/>
              </a:rPr>
              <a:t>과제수행내용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803A80-F703-A74A-05A9-CEC28793727D}"/>
              </a:ext>
            </a:extLst>
          </p:cNvPr>
          <p:cNvSpPr/>
          <p:nvPr userDrawn="1"/>
        </p:nvSpPr>
        <p:spPr>
          <a:xfrm>
            <a:off x="0" y="815350"/>
            <a:ext cx="10907713" cy="984205"/>
          </a:xfrm>
          <a:prstGeom prst="rect">
            <a:avLst/>
          </a:prstGeom>
          <a:gradFill flip="none" rotWithShape="1">
            <a:gsLst>
              <a:gs pos="0">
                <a:srgbClr val="002D76"/>
              </a:gs>
              <a:gs pos="100000">
                <a:srgbClr val="00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023035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2" userDrawn="1">
          <p15:clr>
            <a:srgbClr val="A4A3A4"/>
          </p15:clr>
        </p15:guide>
        <p15:guide id="3" pos="6429" userDrawn="1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7065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563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C50B6-EDF6-B8A9-2209-221EFDE27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414338"/>
            <a:ext cx="9409113" cy="150177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79899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868797-18A6-61E2-89DF-1D0304A889F9}"/>
              </a:ext>
            </a:extLst>
          </p:cNvPr>
          <p:cNvSpPr/>
          <p:nvPr userDrawn="1"/>
        </p:nvSpPr>
        <p:spPr>
          <a:xfrm>
            <a:off x="0" y="293570"/>
            <a:ext cx="10907714" cy="529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9D0FE2-9D61-89D2-DBF7-CF3AE2327A13}"/>
              </a:ext>
            </a:extLst>
          </p:cNvPr>
          <p:cNvGrpSpPr/>
          <p:nvPr userDrawn="1"/>
        </p:nvGrpSpPr>
        <p:grpSpPr>
          <a:xfrm>
            <a:off x="5729971" y="569129"/>
            <a:ext cx="1728191" cy="246221"/>
            <a:chOff x="4157712" y="580669"/>
            <a:chExt cx="1728191" cy="246221"/>
          </a:xfrm>
        </p:grpSpPr>
        <p:cxnSp>
          <p:nvCxnSpPr>
            <p:cNvPr id="24" name="직선 연결선 17">
              <a:extLst>
                <a:ext uri="{FF2B5EF4-FFF2-40B4-BE49-F238E27FC236}">
                  <a16:creationId xmlns:a16="http://schemas.microsoft.com/office/drawing/2014/main" id="{664E507E-9AAB-5038-76EE-9D86B1F5D9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57712" y="580669"/>
              <a:ext cx="0" cy="234986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5AD266-DB47-D90F-4D48-F3D06385B211}"/>
                </a:ext>
              </a:extLst>
            </p:cNvPr>
            <p:cNvSpPr txBox="1"/>
            <p:nvPr userDrawn="1"/>
          </p:nvSpPr>
          <p:spPr>
            <a:xfrm>
              <a:off x="4189224" y="580669"/>
              <a:ext cx="16966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457200" rtl="0" eaLnBrk="1" latinLnBrk="0" hangingPunct="1"/>
              <a:r>
                <a:rPr lang="ko-KR" altLang="en-US" sz="1000" b="0" i="0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  <a:cs typeface="+mn-cs"/>
                </a:rPr>
                <a:t>과제추진방법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ECC716A-2415-899C-9892-E6A64BEE78B6}"/>
              </a:ext>
            </a:extLst>
          </p:cNvPr>
          <p:cNvGrpSpPr/>
          <p:nvPr userDrawn="1"/>
        </p:nvGrpSpPr>
        <p:grpSpPr>
          <a:xfrm>
            <a:off x="557312" y="575419"/>
            <a:ext cx="1008112" cy="259533"/>
            <a:chOff x="642783" y="-667552"/>
            <a:chExt cx="1008112" cy="2595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5915DA-695E-F7C0-923B-6854EE46CF9A}"/>
                </a:ext>
              </a:extLst>
            </p:cNvPr>
            <p:cNvSpPr txBox="1"/>
            <p:nvPr userDrawn="1"/>
          </p:nvSpPr>
          <p:spPr>
            <a:xfrm>
              <a:off x="725642" y="-654240"/>
              <a:ext cx="9252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0" i="0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  <a:cs typeface="+mn-cs"/>
                </a:rPr>
                <a:t>과제수행계획</a:t>
              </a:r>
            </a:p>
          </p:txBody>
        </p:sp>
        <p:cxnSp>
          <p:nvCxnSpPr>
            <p:cNvPr id="31" name="직선 연결선 3">
              <a:extLst>
                <a:ext uri="{FF2B5EF4-FFF2-40B4-BE49-F238E27FC236}">
                  <a16:creationId xmlns:a16="http://schemas.microsoft.com/office/drawing/2014/main" id="{0BF884E6-FC20-9AA5-4BE1-7FCF9BD0ABC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2783" y="-667552"/>
              <a:ext cx="0" cy="234986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0D10BAE-1C75-80F7-C498-2A5966E9AE8D}"/>
              </a:ext>
            </a:extLst>
          </p:cNvPr>
          <p:cNvGrpSpPr/>
          <p:nvPr userDrawn="1"/>
        </p:nvGrpSpPr>
        <p:grpSpPr>
          <a:xfrm>
            <a:off x="2963152" y="529832"/>
            <a:ext cx="1397513" cy="293127"/>
            <a:chOff x="4197269" y="-164915"/>
            <a:chExt cx="1397513" cy="29312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5EAA248-23C5-2257-1408-4872CB320920}"/>
                </a:ext>
              </a:extLst>
            </p:cNvPr>
            <p:cNvGrpSpPr/>
            <p:nvPr userDrawn="1"/>
          </p:nvGrpSpPr>
          <p:grpSpPr>
            <a:xfrm>
              <a:off x="4317325" y="-157134"/>
              <a:ext cx="1277457" cy="285346"/>
              <a:chOff x="4157712" y="580669"/>
              <a:chExt cx="1277457" cy="285346"/>
            </a:xfrm>
          </p:grpSpPr>
          <p:cxnSp>
            <p:nvCxnSpPr>
              <p:cNvPr id="39" name="직선 연결선 11">
                <a:extLst>
                  <a:ext uri="{FF2B5EF4-FFF2-40B4-BE49-F238E27FC236}">
                    <a16:creationId xmlns:a16="http://schemas.microsoft.com/office/drawing/2014/main" id="{FD10F725-C3B5-EECA-5A78-0706E97B62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157712" y="580669"/>
                <a:ext cx="0" cy="23498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730E4D-9274-18F1-F633-93FC936AAA2F}"/>
                  </a:ext>
                </a:extLst>
              </p:cNvPr>
              <p:cNvSpPr txBox="1"/>
              <p:nvPr userDrawn="1"/>
            </p:nvSpPr>
            <p:spPr>
              <a:xfrm>
                <a:off x="4186135" y="619794"/>
                <a:ext cx="12490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i="0" kern="12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FF0000"/>
                    </a:solidFill>
                    <a:latin typeface="Gmarket Sans Bold" panose="02000000000000000000" pitchFamily="2" charset="-128"/>
                    <a:ea typeface="Gmarket Sans Bold" panose="02000000000000000000" pitchFamily="2" charset="-128"/>
                    <a:cs typeface="+mn-cs"/>
                  </a:rPr>
                  <a:t>과제수행내용</a:t>
                </a:r>
              </a:p>
            </p:txBody>
          </p:sp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0989191-1480-EE7B-359C-4C5081895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197269" y="-164915"/>
              <a:ext cx="220304" cy="26161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25A223-626B-9EC9-0E65-4C2A27B9F5DD}"/>
              </a:ext>
            </a:extLst>
          </p:cNvPr>
          <p:cNvSpPr/>
          <p:nvPr userDrawn="1"/>
        </p:nvSpPr>
        <p:spPr>
          <a:xfrm>
            <a:off x="0" y="815350"/>
            <a:ext cx="10907713" cy="984205"/>
          </a:xfrm>
          <a:prstGeom prst="rect">
            <a:avLst/>
          </a:prstGeom>
          <a:gradFill flip="none" rotWithShape="1">
            <a:gsLst>
              <a:gs pos="0">
                <a:srgbClr val="002D76"/>
              </a:gs>
              <a:gs pos="100000">
                <a:srgbClr val="00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667882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2">
          <p15:clr>
            <a:srgbClr val="A4A3A4"/>
          </p15:clr>
        </p15:guide>
        <p15:guide id="3" pos="6429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9F52F0D-19F0-5EEC-AA61-23B480A267D7}"/>
              </a:ext>
            </a:extLst>
          </p:cNvPr>
          <p:cNvSpPr/>
          <p:nvPr userDrawn="1"/>
        </p:nvSpPr>
        <p:spPr>
          <a:xfrm>
            <a:off x="0" y="293570"/>
            <a:ext cx="10907714" cy="529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526BAB1-7936-60F6-DC05-82D963CE1782}"/>
              </a:ext>
            </a:extLst>
          </p:cNvPr>
          <p:cNvGrpSpPr/>
          <p:nvPr userDrawn="1"/>
        </p:nvGrpSpPr>
        <p:grpSpPr>
          <a:xfrm>
            <a:off x="5729971" y="569129"/>
            <a:ext cx="1728191" cy="246221"/>
            <a:chOff x="4157712" y="580669"/>
            <a:chExt cx="1728191" cy="246221"/>
          </a:xfrm>
        </p:grpSpPr>
        <p:cxnSp>
          <p:nvCxnSpPr>
            <p:cNvPr id="11" name="직선 연결선 17">
              <a:extLst>
                <a:ext uri="{FF2B5EF4-FFF2-40B4-BE49-F238E27FC236}">
                  <a16:creationId xmlns:a16="http://schemas.microsoft.com/office/drawing/2014/main" id="{FBA99618-6C3F-DC46-5F1D-83D9DD7DEC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57712" y="580669"/>
              <a:ext cx="0" cy="234986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375096-010C-4B43-98DE-665F67462369}"/>
                </a:ext>
              </a:extLst>
            </p:cNvPr>
            <p:cNvSpPr txBox="1"/>
            <p:nvPr userDrawn="1"/>
          </p:nvSpPr>
          <p:spPr>
            <a:xfrm>
              <a:off x="4189224" y="580669"/>
              <a:ext cx="16966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457200" rtl="0" eaLnBrk="1" latinLnBrk="0" hangingPunct="1"/>
              <a:r>
                <a:rPr lang="ko-KR" altLang="en-US" sz="1000" b="1" i="0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  <a:cs typeface="+mn-cs"/>
                </a:rPr>
                <a:t>과제추진방법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B958B6B-49C2-5A15-4E32-CEC8DE7D46CF}"/>
              </a:ext>
            </a:extLst>
          </p:cNvPr>
          <p:cNvSpPr txBox="1"/>
          <p:nvPr userDrawn="1"/>
        </p:nvSpPr>
        <p:spPr>
          <a:xfrm>
            <a:off x="640171" y="588731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0" i="0" kern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+mn-cs"/>
              </a:rPr>
              <a:t>과제수행계획</a:t>
            </a:r>
          </a:p>
        </p:txBody>
      </p:sp>
      <p:cxnSp>
        <p:nvCxnSpPr>
          <p:cNvPr id="25" name="직선 연결선 3">
            <a:extLst>
              <a:ext uri="{FF2B5EF4-FFF2-40B4-BE49-F238E27FC236}">
                <a16:creationId xmlns:a16="http://schemas.microsoft.com/office/drawing/2014/main" id="{9F1EF237-0F8D-DC3A-6847-262ED1E88D9A}"/>
              </a:ext>
            </a:extLst>
          </p:cNvPr>
          <p:cNvCxnSpPr>
            <a:cxnSpLocks/>
          </p:cNvCxnSpPr>
          <p:nvPr userDrawn="1"/>
        </p:nvCxnSpPr>
        <p:spPr>
          <a:xfrm>
            <a:off x="557312" y="575419"/>
            <a:ext cx="0" cy="23498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D3FBDA-1E3D-8CD6-B7EA-9E623D305ACC}"/>
              </a:ext>
            </a:extLst>
          </p:cNvPr>
          <p:cNvSpPr txBox="1"/>
          <p:nvPr userDrawn="1"/>
        </p:nvSpPr>
        <p:spPr>
          <a:xfrm>
            <a:off x="3111631" y="576738"/>
            <a:ext cx="12490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0" i="0" kern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+mn-cs"/>
              </a:rPr>
              <a:t>과제수행내용</a:t>
            </a:r>
          </a:p>
        </p:txBody>
      </p:sp>
      <p:cxnSp>
        <p:nvCxnSpPr>
          <p:cNvPr id="31" name="직선 연결선 11">
            <a:extLst>
              <a:ext uri="{FF2B5EF4-FFF2-40B4-BE49-F238E27FC236}">
                <a16:creationId xmlns:a16="http://schemas.microsoft.com/office/drawing/2014/main" id="{2A5362D2-F6CE-3A6E-DC6E-B2A98FA1B56D}"/>
              </a:ext>
            </a:extLst>
          </p:cNvPr>
          <p:cNvCxnSpPr>
            <a:cxnSpLocks/>
          </p:cNvCxnSpPr>
          <p:nvPr userDrawn="1"/>
        </p:nvCxnSpPr>
        <p:spPr>
          <a:xfrm>
            <a:off x="5734968" y="537613"/>
            <a:ext cx="0" cy="23498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A6BE1516-F168-F329-F086-34B210C4F6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14912" y="529832"/>
            <a:ext cx="220304" cy="261611"/>
          </a:xfrm>
          <a:prstGeom prst="rect">
            <a:avLst/>
          </a:prstGeom>
        </p:spPr>
      </p:pic>
      <p:cxnSp>
        <p:nvCxnSpPr>
          <p:cNvPr id="33" name="직선 연결선 3">
            <a:extLst>
              <a:ext uri="{FF2B5EF4-FFF2-40B4-BE49-F238E27FC236}">
                <a16:creationId xmlns:a16="http://schemas.microsoft.com/office/drawing/2014/main" id="{6D2C5D05-742A-B68E-ED49-632965ACE65E}"/>
              </a:ext>
            </a:extLst>
          </p:cNvPr>
          <p:cNvCxnSpPr>
            <a:cxnSpLocks/>
          </p:cNvCxnSpPr>
          <p:nvPr userDrawn="1"/>
        </p:nvCxnSpPr>
        <p:spPr>
          <a:xfrm>
            <a:off x="3076069" y="575419"/>
            <a:ext cx="0" cy="23498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2C74AD-F2E1-BC55-16E4-68CAB7CA2770}"/>
              </a:ext>
            </a:extLst>
          </p:cNvPr>
          <p:cNvSpPr/>
          <p:nvPr userDrawn="1"/>
        </p:nvSpPr>
        <p:spPr>
          <a:xfrm>
            <a:off x="0" y="815350"/>
            <a:ext cx="10907713" cy="984205"/>
          </a:xfrm>
          <a:prstGeom prst="rect">
            <a:avLst/>
          </a:prstGeom>
          <a:gradFill flip="none" rotWithShape="1">
            <a:gsLst>
              <a:gs pos="0">
                <a:srgbClr val="002D76"/>
              </a:gs>
              <a:gs pos="100000">
                <a:srgbClr val="00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613516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2">
          <p15:clr>
            <a:srgbClr val="A4A3A4"/>
          </p15:clr>
        </p15:guide>
        <p15:guide id="3" pos="6429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1781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3">
            <a:extLst>
              <a:ext uri="{FF2B5EF4-FFF2-40B4-BE49-F238E27FC236}">
                <a16:creationId xmlns:a16="http://schemas.microsoft.com/office/drawing/2014/main" id="{9F12018D-12AF-4F61-948E-109F0A268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0173" y="3750537"/>
            <a:ext cx="3966668" cy="542685"/>
          </a:xfrm>
          <a:prstGeom prst="rect">
            <a:avLst/>
          </a:prstGeom>
        </p:spPr>
        <p:txBody>
          <a:bodyPr wrap="none"/>
          <a:lstStyle>
            <a:lvl1pPr marL="0" indent="0">
              <a:buClr>
                <a:srgbClr val="4A86E8"/>
              </a:buClr>
              <a:buSzPct val="100000"/>
              <a:buFont typeface="Wingdings" panose="05000000000000000000" pitchFamily="2" charset="2"/>
              <a:buNone/>
              <a:defRPr sz="2863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en-US" altLang="ko-KR" dirty="0"/>
          </a:p>
        </p:txBody>
      </p:sp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65327FAF-93DD-4E4D-9218-0E60C3F18C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623" y="2863323"/>
            <a:ext cx="580246" cy="542685"/>
          </a:xfrm>
          <a:prstGeom prst="rect">
            <a:avLst/>
          </a:prstGeom>
        </p:spPr>
        <p:txBody>
          <a:bodyPr wrap="none"/>
          <a:lstStyle>
            <a:lvl1pPr marL="0" indent="0">
              <a:buClr>
                <a:srgbClr val="4A86E8"/>
              </a:buClr>
              <a:buSzPct val="100000"/>
              <a:buFont typeface="Wingdings" panose="05000000000000000000" pitchFamily="2" charset="2"/>
              <a:buNone/>
              <a:defRPr sz="2863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en-US" altLang="ko-KR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C5D5A64-84EA-4D81-8655-79BB14D42B92}"/>
              </a:ext>
            </a:extLst>
          </p:cNvPr>
          <p:cNvCxnSpPr>
            <a:cxnSpLocks/>
          </p:cNvCxnSpPr>
          <p:nvPr userDrawn="1"/>
        </p:nvCxnSpPr>
        <p:spPr>
          <a:xfrm>
            <a:off x="777679" y="3575769"/>
            <a:ext cx="500316" cy="50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07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1115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2">
          <p15:clr>
            <a:srgbClr val="A4A3A4"/>
          </p15:clr>
        </p15:guide>
        <p15:guide id="3" pos="6429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177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2" userDrawn="1">
          <p15:clr>
            <a:srgbClr val="A4A3A4"/>
          </p15:clr>
        </p15:guide>
        <p15:guide id="3" pos="642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099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317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77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5" r:id="rId3"/>
    <p:sldLayoutId id="2147483662" r:id="rId4"/>
    <p:sldLayoutId id="2147483677" r:id="rId5"/>
  </p:sldLayoutIdLst>
  <p:txStyles>
    <p:titleStyle>
      <a:lvl1pPr algn="l" defTabSz="1036747" rtl="0" eaLnBrk="1" latinLnBrk="1" hangingPunct="1">
        <a:lnSpc>
          <a:spcPct val="90000"/>
        </a:lnSpc>
        <a:spcBef>
          <a:spcPct val="0"/>
        </a:spcBef>
        <a:buNone/>
        <a:defRPr sz="4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422" userDrawn="1">
          <p15:clr>
            <a:srgbClr val="F26B43"/>
          </p15:clr>
        </p15:guide>
        <p15:guide id="2" pos="442" userDrawn="1">
          <p15:clr>
            <a:srgbClr val="F26B43"/>
          </p15:clr>
        </p15:guide>
        <p15:guide id="3" pos="64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4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</p:sldLayoutIdLst>
  <p:txStyles>
    <p:titleStyle>
      <a:lvl1pPr algn="l" defTabSz="1036747" rtl="0" eaLnBrk="1" latinLnBrk="1" hangingPunct="1">
        <a:lnSpc>
          <a:spcPct val="90000"/>
        </a:lnSpc>
        <a:spcBef>
          <a:spcPct val="0"/>
        </a:spcBef>
        <a:buNone/>
        <a:defRPr sz="4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422" userDrawn="1">
          <p15:clr>
            <a:srgbClr val="F26B43"/>
          </p15:clr>
        </p15:guide>
        <p15:guide id="2" pos="442" userDrawn="1">
          <p15:clr>
            <a:srgbClr val="F26B43"/>
          </p15:clr>
        </p15:guide>
        <p15:guide id="3" pos="64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2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7.png"/><Relationship Id="rId5" Type="http://schemas.openxmlformats.org/officeDocument/2006/relationships/tags" Target="../tags/tag8.xml"/><Relationship Id="rId10" Type="http://schemas.openxmlformats.org/officeDocument/2006/relationships/notesSlide" Target="../notesSlides/notesSlide10.xml"/><Relationship Id="rId4" Type="http://schemas.openxmlformats.org/officeDocument/2006/relationships/tags" Target="../tags/tag7.xml"/><Relationship Id="rId9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10" Type="http://schemas.openxmlformats.org/officeDocument/2006/relationships/image" Target="../media/image27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28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notesSlide" Target="../notesSlides/notesSlide13.xml"/><Relationship Id="rId2" Type="http://schemas.openxmlformats.org/officeDocument/2006/relationships/tags" Target="../tags/tag15.xml"/><Relationship Id="rId16" Type="http://schemas.openxmlformats.org/officeDocument/2006/relationships/image" Target="../media/image29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8.xml"/><Relationship Id="rId15" Type="http://schemas.openxmlformats.org/officeDocument/2006/relationships/image" Target="../media/image23.png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3.xml"/><Relationship Id="rId7" Type="http://schemas.openxmlformats.org/officeDocument/2006/relationships/image" Target="../media/image1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1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2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B610E78-71AE-29CD-CCD5-4A4C9363F017}"/>
              </a:ext>
            </a:extLst>
          </p:cNvPr>
          <p:cNvSpPr txBox="1"/>
          <p:nvPr/>
        </p:nvSpPr>
        <p:spPr bwMode="auto">
          <a:xfrm>
            <a:off x="446875" y="2242056"/>
            <a:ext cx="9903525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C5CC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위성 데이터 수집 및 대시보드 개발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82CD22-723F-8DA3-7CD2-60145FEDB508}"/>
              </a:ext>
            </a:extLst>
          </p:cNvPr>
          <p:cNvSpPr txBox="1"/>
          <p:nvPr/>
        </p:nvSpPr>
        <p:spPr>
          <a:xfrm>
            <a:off x="4886525" y="3276299"/>
            <a:ext cx="102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 안 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ECBF8C-021A-75E0-C82D-A9877D2D47CC}"/>
              </a:ext>
            </a:extLst>
          </p:cNvPr>
          <p:cNvSpPr txBox="1"/>
          <p:nvPr/>
        </p:nvSpPr>
        <p:spPr>
          <a:xfrm>
            <a:off x="5669880" y="4967907"/>
            <a:ext cx="439248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Team ED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정보통신공학과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2017112191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 별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멀티미디어공학과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2018112540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김광민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의생명공학과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2018111750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이은학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경영학과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2019111418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김영철</a:t>
            </a:r>
          </a:p>
        </p:txBody>
      </p:sp>
    </p:spTree>
    <p:extLst>
      <p:ext uri="{BB962C8B-B14F-4D97-AF65-F5344CB8AC3E}">
        <p14:creationId xmlns:p14="http://schemas.microsoft.com/office/powerpoint/2010/main" val="388516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DA2692-046C-6C35-E5E3-2AA902519B54}"/>
              </a:ext>
            </a:extLst>
          </p:cNvPr>
          <p:cNvSpPr/>
          <p:nvPr/>
        </p:nvSpPr>
        <p:spPr>
          <a:xfrm>
            <a:off x="1017957" y="1470737"/>
            <a:ext cx="6088274" cy="253616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0DCC4F0-B0BC-1EF1-BA86-0EA5161CA1EB}"/>
              </a:ext>
            </a:extLst>
          </p:cNvPr>
          <p:cNvGrpSpPr/>
          <p:nvPr/>
        </p:nvGrpSpPr>
        <p:grpSpPr>
          <a:xfrm>
            <a:off x="737663" y="1066382"/>
            <a:ext cx="9684745" cy="622354"/>
            <a:chOff x="737663" y="844132"/>
            <a:chExt cx="9684745" cy="6223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1C315D-6262-50AB-42B1-5F17EC812C3C}"/>
                </a:ext>
              </a:extLst>
            </p:cNvPr>
            <p:cNvSpPr txBox="1"/>
            <p:nvPr/>
          </p:nvSpPr>
          <p:spPr>
            <a:xfrm>
              <a:off x="737663" y="844132"/>
              <a:ext cx="409727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kumimoji="1" lang="en-US" altLang="ko-KR" sz="1400" b="1" dirty="0">
                  <a:solidFill>
                    <a:srgbClr val="66FF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2.</a:t>
              </a:r>
              <a:r>
                <a:rPr kumimoji="1" lang="ko-KR" altLang="en-US" sz="1400" b="1" dirty="0">
                  <a:solidFill>
                    <a:srgbClr val="66FF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체계 구성 및 구축 내용 ▶ 대시보드 및 데이터 관리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823E2F-89F8-C66C-A280-2F9CE4437FB2}"/>
                </a:ext>
              </a:extLst>
            </p:cNvPr>
            <p:cNvSpPr txBox="1"/>
            <p:nvPr/>
          </p:nvSpPr>
          <p:spPr>
            <a:xfrm>
              <a:off x="926331" y="1112543"/>
              <a:ext cx="9496077" cy="3539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인공위성 정보 </a:t>
              </a:r>
              <a:r>
                <a:rPr lang="ko-KR" altLang="en-US" sz="23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DBB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데이터 관리 시스템</a:t>
              </a:r>
              <a:r>
                <a:rPr lang="ko-KR" altLang="en-US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구축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5D8CEC5D-F2EF-7CA3-71B6-1C7B962BF5D8}"/>
              </a:ext>
            </a:extLst>
          </p:cNvPr>
          <p:cNvSpPr txBox="1"/>
          <p:nvPr/>
        </p:nvSpPr>
        <p:spPr>
          <a:xfrm>
            <a:off x="6921500" y="7353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1" name="슬라이드 번호 개체 틀 5">
            <a:extLst>
              <a:ext uri="{FF2B5EF4-FFF2-40B4-BE49-F238E27FC236}">
                <a16:creationId xmlns:a16="http://schemas.microsoft.com/office/drawing/2014/main" id="{3067F44F-AB8A-7CF8-F755-2B3DEE026901}"/>
              </a:ext>
            </a:extLst>
          </p:cNvPr>
          <p:cNvSpPr txBox="1">
            <a:spLocks/>
          </p:cNvSpPr>
          <p:nvPr/>
        </p:nvSpPr>
        <p:spPr>
          <a:xfrm>
            <a:off x="5197476" y="7313128"/>
            <a:ext cx="512762" cy="200994"/>
          </a:xfrm>
          <a:prstGeom prst="roundRect">
            <a:avLst>
              <a:gd name="adj" fmla="val 50000"/>
            </a:avLst>
          </a:prstGeom>
          <a:solidFill>
            <a:srgbClr val="EAEAEA"/>
          </a:solidFill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-10-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F007CE4-3FA4-733C-5AB2-46F6BB283D66}"/>
              </a:ext>
            </a:extLst>
          </p:cNvPr>
          <p:cNvSpPr/>
          <p:nvPr/>
        </p:nvSpPr>
        <p:spPr>
          <a:xfrm>
            <a:off x="1270" y="1788108"/>
            <a:ext cx="10909147" cy="5285432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25" name="사각형: 둥근 모서리 36">
            <a:extLst>
              <a:ext uri="{FF2B5EF4-FFF2-40B4-BE49-F238E27FC236}">
                <a16:creationId xmlns:a16="http://schemas.microsoft.com/office/drawing/2014/main" id="{9A6FB796-4416-D6D9-D905-F235307E854D}"/>
              </a:ext>
            </a:extLst>
          </p:cNvPr>
          <p:cNvSpPr/>
          <p:nvPr/>
        </p:nvSpPr>
        <p:spPr>
          <a:xfrm>
            <a:off x="701328" y="2803849"/>
            <a:ext cx="4481240" cy="2380082"/>
          </a:xfrm>
          <a:prstGeom prst="roundRect">
            <a:avLst>
              <a:gd name="adj" fmla="val 4020"/>
            </a:avLst>
          </a:prstGeom>
          <a:solidFill>
            <a:schemeClr val="bg1"/>
          </a:solidFill>
          <a:ln>
            <a:noFill/>
          </a:ln>
          <a:effectLst>
            <a:outerShdw dist="3175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27" name="사각형: 둥근 모서리 37">
            <a:extLst>
              <a:ext uri="{FF2B5EF4-FFF2-40B4-BE49-F238E27FC236}">
                <a16:creationId xmlns:a16="http://schemas.microsoft.com/office/drawing/2014/main" id="{BE481F4E-EAD4-9D03-F6A1-CB108676A4A6}"/>
              </a:ext>
            </a:extLst>
          </p:cNvPr>
          <p:cNvSpPr/>
          <p:nvPr/>
        </p:nvSpPr>
        <p:spPr>
          <a:xfrm>
            <a:off x="5612354" y="2803849"/>
            <a:ext cx="4481240" cy="2380082"/>
          </a:xfrm>
          <a:prstGeom prst="roundRect">
            <a:avLst>
              <a:gd name="adj" fmla="val 4020"/>
            </a:avLst>
          </a:prstGeom>
          <a:solidFill>
            <a:schemeClr val="bg1"/>
          </a:solidFill>
          <a:ln>
            <a:noFill/>
          </a:ln>
          <a:effectLst>
            <a:outerShdw dist="3175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2F08FC-84D4-8495-BFBF-A60FDCE486DA}"/>
              </a:ext>
            </a:extLst>
          </p:cNvPr>
          <p:cNvSpPr/>
          <p:nvPr/>
        </p:nvSpPr>
        <p:spPr>
          <a:xfrm>
            <a:off x="1126301" y="4648828"/>
            <a:ext cx="2095307" cy="110984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D2ACD8-C6BB-9168-0EF2-7462659523A3}"/>
              </a:ext>
            </a:extLst>
          </p:cNvPr>
          <p:cNvSpPr/>
          <p:nvPr/>
        </p:nvSpPr>
        <p:spPr>
          <a:xfrm>
            <a:off x="1177225" y="4943691"/>
            <a:ext cx="2595106" cy="111267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8AC577-6A44-9808-B197-B7463BD60BE9}"/>
              </a:ext>
            </a:extLst>
          </p:cNvPr>
          <p:cNvSpPr/>
          <p:nvPr/>
        </p:nvSpPr>
        <p:spPr>
          <a:xfrm>
            <a:off x="5962648" y="4950284"/>
            <a:ext cx="2027423" cy="153889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623B786D-01BD-9E44-514A-E407C708C45E}"/>
              </a:ext>
            </a:extLst>
          </p:cNvPr>
          <p:cNvSpPr txBox="1"/>
          <p:nvPr/>
        </p:nvSpPr>
        <p:spPr>
          <a:xfrm>
            <a:off x="701328" y="2803848"/>
            <a:ext cx="4481240" cy="420971"/>
          </a:xfrm>
          <a:prstGeom prst="round2SameRect">
            <a:avLst/>
          </a:prstGeom>
          <a:solidFill>
            <a:srgbClr val="1C5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20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ko-KR" altLang="en-US" sz="1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457434E-6966-E425-B9F8-F09FFC63A8FA}"/>
              </a:ext>
            </a:extLst>
          </p:cNvPr>
          <p:cNvSpPr txBox="1"/>
          <p:nvPr/>
        </p:nvSpPr>
        <p:spPr>
          <a:xfrm>
            <a:off x="5612354" y="2803849"/>
            <a:ext cx="4481240" cy="420969"/>
          </a:xfrm>
          <a:prstGeom prst="round2SameRect">
            <a:avLst/>
          </a:prstGeom>
          <a:solidFill>
            <a:srgbClr val="1C5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20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ko-KR" altLang="en-US" sz="1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6813626B-1B5D-533E-1C52-8E684CB42610}"/>
              </a:ext>
            </a:extLst>
          </p:cNvPr>
          <p:cNvSpPr txBox="1"/>
          <p:nvPr/>
        </p:nvSpPr>
        <p:spPr>
          <a:xfrm>
            <a:off x="1126301" y="2931288"/>
            <a:ext cx="3746290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0" rIns="72000" bIns="0" anchor="ctr">
            <a:spAutoFit/>
          </a:bodyPr>
          <a:lstStyle>
            <a:defPPr>
              <a:defRPr lang="ko-KR"/>
            </a:defPPr>
            <a:lvl1pPr algn="ctr" fontAlgn="ctr" latinLnBrk="0">
              <a:buClr>
                <a:srgbClr val="808080"/>
              </a:buClr>
              <a:defRPr kumimoji="1" sz="1020" spc="0" baseline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ollehche_v2" pitchFamily="18" charset="-127"/>
              </a:defRPr>
            </a:lvl1pPr>
            <a:lvl2pPr marL="742950" indent="-28575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90679" rtl="0" eaLnBrk="1" fontAlgn="ctr" latinLnBrk="0" hangingPunct="1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noFill/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대시보드</a:t>
            </a:r>
            <a:endParaRPr kumimoji="1" lang="ko-KR" altLang="en-US" sz="140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81A17BC3-169C-498A-5F7E-3C477E058CBA}"/>
              </a:ext>
            </a:extLst>
          </p:cNvPr>
          <p:cNvSpPr txBox="1"/>
          <p:nvPr/>
        </p:nvSpPr>
        <p:spPr>
          <a:xfrm>
            <a:off x="5979829" y="2931288"/>
            <a:ext cx="3746290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0" rIns="72000" bIns="0" anchor="ctr">
            <a:spAutoFit/>
          </a:bodyPr>
          <a:lstStyle>
            <a:defPPr>
              <a:defRPr lang="ko-KR"/>
            </a:defPPr>
            <a:lvl1pPr algn="ctr" fontAlgn="ctr" latinLnBrk="0">
              <a:buClr>
                <a:srgbClr val="808080"/>
              </a:buClr>
              <a:defRPr kumimoji="1" sz="1020" spc="0" baseline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ollehche_v2" pitchFamily="18" charset="-127"/>
              </a:defRPr>
            </a:lvl1pPr>
            <a:lvl2pPr marL="742950" indent="-28575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9pPr>
          </a:lstStyle>
          <a:p>
            <a:pPr defTabSz="990679">
              <a:defRPr/>
            </a:pPr>
            <a:r>
              <a:rPr lang="ko-KR" altLang="en-US" sz="1400" dirty="0">
                <a:ln>
                  <a:noFill/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인공위성 정보 관리</a:t>
            </a:r>
          </a:p>
        </p:txBody>
      </p:sp>
      <p:sp>
        <p:nvSpPr>
          <p:cNvPr id="1086" name="Oval 11">
            <a:extLst>
              <a:ext uri="{FF2B5EF4-FFF2-40B4-BE49-F238E27FC236}">
                <a16:creationId xmlns:a16="http://schemas.microsoft.com/office/drawing/2014/main" id="{2A6D3C67-6742-6C76-472A-AF270B3EA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749" y="4587840"/>
            <a:ext cx="171972" cy="171972"/>
          </a:xfrm>
          <a:prstGeom prst="ellipse">
            <a:avLst/>
          </a:prstGeom>
          <a:solidFill>
            <a:srgbClr val="0465A0"/>
          </a:solidFill>
          <a:ln w="6350" algn="ctr">
            <a:noFill/>
            <a:round/>
            <a:headEnd type="none" w="sm" len="sm"/>
            <a:tailEnd type="none" w="sm" len="sm"/>
          </a:ln>
          <a:effectLst>
            <a:outerShdw dist="12700" dir="2700000" algn="tl" rotWithShape="0">
              <a:srgbClr val="023D62"/>
            </a:outerShdw>
          </a:effectLst>
        </p:spPr>
        <p:txBody>
          <a:bodyPr wrap="none" lIns="35165" tIns="35165" rIns="35165" bIns="35165" anchor="ctr"/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800" dirty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87" name="Text Box 40">
            <a:extLst>
              <a:ext uri="{FF2B5EF4-FFF2-40B4-BE49-F238E27FC236}">
                <a16:creationId xmlns:a16="http://schemas.microsoft.com/office/drawing/2014/main" id="{A69315FE-94AA-514D-2783-34BEEDD31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5" y="4596753"/>
            <a:ext cx="3992262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8425" indent="-98425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219075" indent="-119063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303213" indent="-8255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defTabSz="914400" latinLnBrk="0">
              <a:spcBef>
                <a:spcPts val="300"/>
              </a:spcBef>
              <a:buClr>
                <a:prstClr val="white">
                  <a:lumMod val="65000"/>
                </a:prstClr>
              </a:buClr>
              <a:buSzPct val="120000"/>
              <a:defRPr/>
            </a:pPr>
            <a:r>
              <a:rPr lang="ko-Kore-KR" altLang="en-US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관리자</a:t>
            </a:r>
            <a:r>
              <a:rPr lang="ko-KR" altLang="en-US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사이트 </a:t>
            </a:r>
            <a:r>
              <a:rPr lang="ko-KR" altLang="en-US" sz="1000" kern="0" spc="-30" dirty="0" err="1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메인페이지에</a:t>
            </a:r>
            <a:r>
              <a:rPr lang="ko-KR" altLang="en-US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대시보드 제공</a:t>
            </a:r>
          </a:p>
        </p:txBody>
      </p:sp>
      <p:sp>
        <p:nvSpPr>
          <p:cNvPr id="216" name="Oval 11">
            <a:extLst>
              <a:ext uri="{FF2B5EF4-FFF2-40B4-BE49-F238E27FC236}">
                <a16:creationId xmlns:a16="http://schemas.microsoft.com/office/drawing/2014/main" id="{C3833FEB-8696-C886-D981-3B9857934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749" y="4882987"/>
            <a:ext cx="171972" cy="171972"/>
          </a:xfrm>
          <a:prstGeom prst="ellipse">
            <a:avLst/>
          </a:prstGeom>
          <a:solidFill>
            <a:srgbClr val="0465A0"/>
          </a:solidFill>
          <a:ln w="6350" algn="ctr">
            <a:noFill/>
            <a:round/>
            <a:headEnd type="none" w="sm" len="sm"/>
            <a:tailEnd type="none" w="sm" len="sm"/>
          </a:ln>
          <a:effectLst>
            <a:outerShdw dist="12700" dir="2700000" algn="tl" rotWithShape="0">
              <a:srgbClr val="023D62"/>
            </a:outerShdw>
          </a:effectLst>
        </p:spPr>
        <p:txBody>
          <a:bodyPr wrap="none" lIns="35165" tIns="35165" rIns="35165" bIns="35165" anchor="ctr"/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800" dirty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7" name="Text Box 40">
            <a:extLst>
              <a:ext uri="{FF2B5EF4-FFF2-40B4-BE49-F238E27FC236}">
                <a16:creationId xmlns:a16="http://schemas.microsoft.com/office/drawing/2014/main" id="{AAD1FA75-D72D-D064-97D8-890838868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245" y="4891900"/>
            <a:ext cx="3906579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8425" indent="-98425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219075" indent="-119063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303213" indent="-8255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defTabSz="914400" latinLnBrk="0">
              <a:spcBef>
                <a:spcPts val="300"/>
              </a:spcBef>
              <a:buClr>
                <a:prstClr val="white">
                  <a:lumMod val="65000"/>
                </a:prstClr>
              </a:buClr>
              <a:buSzPct val="120000"/>
              <a:defRPr/>
            </a:pPr>
            <a:r>
              <a:rPr lang="en-US" altLang="ko-KR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JAVA </a:t>
            </a:r>
            <a:r>
              <a:rPr lang="ko-KR" altLang="en-US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기반 </a:t>
            </a:r>
            <a:r>
              <a:rPr lang="en-US" altLang="ko-KR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API </a:t>
            </a:r>
            <a:r>
              <a:rPr lang="ko-KR" altLang="en-US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서버 구현 및 </a:t>
            </a:r>
            <a:r>
              <a:rPr lang="en-US" altLang="ko-KR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AJAX </a:t>
            </a:r>
            <a:r>
              <a:rPr lang="ko-KR" altLang="en-US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연계 개발</a:t>
            </a:r>
          </a:p>
        </p:txBody>
      </p:sp>
      <p:sp>
        <p:nvSpPr>
          <p:cNvPr id="1088" name="Oval 11">
            <a:extLst>
              <a:ext uri="{FF2B5EF4-FFF2-40B4-BE49-F238E27FC236}">
                <a16:creationId xmlns:a16="http://schemas.microsoft.com/office/drawing/2014/main" id="{105E436B-E660-12D9-9A9A-60D9E9978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152" y="4587840"/>
            <a:ext cx="171972" cy="171972"/>
          </a:xfrm>
          <a:prstGeom prst="ellipse">
            <a:avLst/>
          </a:prstGeom>
          <a:solidFill>
            <a:srgbClr val="0465A0"/>
          </a:solidFill>
          <a:ln w="6350" algn="ctr">
            <a:noFill/>
            <a:round/>
            <a:headEnd type="none" w="sm" len="sm"/>
            <a:tailEnd type="none" w="sm" len="sm"/>
          </a:ln>
          <a:effectLst>
            <a:outerShdw dist="12700" dir="2700000" algn="tl" rotWithShape="0">
              <a:srgbClr val="023D62"/>
            </a:outerShdw>
          </a:effectLst>
        </p:spPr>
        <p:txBody>
          <a:bodyPr wrap="none" lIns="35165" tIns="35165" rIns="35165" bIns="35165" anchor="ctr"/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800" dirty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89" name="Text Box 40">
            <a:extLst>
              <a:ext uri="{FF2B5EF4-FFF2-40B4-BE49-F238E27FC236}">
                <a16:creationId xmlns:a16="http://schemas.microsoft.com/office/drawing/2014/main" id="{A9E30464-4D8E-E987-A43F-28C9FFEFA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2648" y="4596753"/>
            <a:ext cx="3992262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8425" indent="-98425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219075" indent="-119063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303213" indent="-8255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defTabSz="914400" latinLnBrk="0">
              <a:spcBef>
                <a:spcPts val="300"/>
              </a:spcBef>
              <a:buClr>
                <a:prstClr val="white">
                  <a:lumMod val="65000"/>
                </a:prstClr>
              </a:buClr>
              <a:buSzPct val="120000"/>
              <a:defRPr/>
            </a:pPr>
            <a:r>
              <a:rPr lang="ko-KR" altLang="en-US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수집된 인공위성 목록 제공</a:t>
            </a:r>
          </a:p>
        </p:txBody>
      </p:sp>
      <p:sp>
        <p:nvSpPr>
          <p:cNvPr id="1090" name="Oval 11">
            <a:extLst>
              <a:ext uri="{FF2B5EF4-FFF2-40B4-BE49-F238E27FC236}">
                <a16:creationId xmlns:a16="http://schemas.microsoft.com/office/drawing/2014/main" id="{F6697B72-276D-76D8-91C9-8A3FE93C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152" y="4882987"/>
            <a:ext cx="171972" cy="171972"/>
          </a:xfrm>
          <a:prstGeom prst="ellipse">
            <a:avLst/>
          </a:prstGeom>
          <a:solidFill>
            <a:srgbClr val="0465A0"/>
          </a:solidFill>
          <a:ln w="6350" algn="ctr">
            <a:noFill/>
            <a:round/>
            <a:headEnd type="none" w="sm" len="sm"/>
            <a:tailEnd type="none" w="sm" len="sm"/>
          </a:ln>
          <a:effectLst>
            <a:outerShdw dist="12700" dir="2700000" algn="tl" rotWithShape="0">
              <a:srgbClr val="023D62"/>
            </a:outerShdw>
          </a:effectLst>
        </p:spPr>
        <p:txBody>
          <a:bodyPr wrap="none" lIns="35165" tIns="35165" rIns="35165" bIns="35165" anchor="ctr"/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800" dirty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91" name="Text Box 40">
            <a:extLst>
              <a:ext uri="{FF2B5EF4-FFF2-40B4-BE49-F238E27FC236}">
                <a16:creationId xmlns:a16="http://schemas.microsoft.com/office/drawing/2014/main" id="{C5F51319-B63A-4E9A-C899-8C4BFD7A4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2648" y="4891900"/>
            <a:ext cx="3906579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8425" indent="-98425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219075" indent="-119063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303213" indent="-8255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defTabSz="914400" latinLnBrk="0">
              <a:spcBef>
                <a:spcPts val="300"/>
              </a:spcBef>
              <a:buClr>
                <a:prstClr val="white">
                  <a:lumMod val="65000"/>
                </a:prstClr>
              </a:buClr>
              <a:buSzPct val="120000"/>
              <a:defRPr/>
            </a:pPr>
            <a:r>
              <a:rPr lang="ko-KR" altLang="en-US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인공위성 정보 검색</a:t>
            </a:r>
            <a:r>
              <a:rPr lang="en-US" altLang="ko-KR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수정</a:t>
            </a:r>
            <a:r>
              <a:rPr lang="en-US" altLang="ko-KR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삭제 기능 개발</a:t>
            </a:r>
          </a:p>
        </p:txBody>
      </p:sp>
      <p:pic>
        <p:nvPicPr>
          <p:cNvPr id="1150" name="Picture 4" descr="Power BI 서비스의 비즈니스 사용자 대시보드 - Power BI | Microsoft Learn">
            <a:extLst>
              <a:ext uri="{FF2B5EF4-FFF2-40B4-BE49-F238E27FC236}">
                <a16:creationId xmlns:a16="http://schemas.microsoft.com/office/drawing/2014/main" id="{4D273DEC-B193-028F-EB0D-242917130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79" y="3298912"/>
            <a:ext cx="1547452" cy="122803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1" name="그림 1150" descr="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78C55D5-2A2A-537C-9BD3-3E49B2477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124" y="3358861"/>
            <a:ext cx="1958765" cy="10751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52" name="그림 1151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78C79CA2-F4F9-4D4C-EC78-59640C002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071" y="3344027"/>
            <a:ext cx="1810427" cy="109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53" name="그림 1152">
            <a:extLst>
              <a:ext uri="{FF2B5EF4-FFF2-40B4-BE49-F238E27FC236}">
                <a16:creationId xmlns:a16="http://schemas.microsoft.com/office/drawing/2014/main" id="{FA17B788-85C7-697C-9749-488482361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0904" y="3240095"/>
            <a:ext cx="465553" cy="418998"/>
          </a:xfrm>
          <a:prstGeom prst="rect">
            <a:avLst/>
          </a:prstGeom>
        </p:spPr>
      </p:pic>
      <p:pic>
        <p:nvPicPr>
          <p:cNvPr id="1154" name="그림 1153">
            <a:extLst>
              <a:ext uri="{FF2B5EF4-FFF2-40B4-BE49-F238E27FC236}">
                <a16:creationId xmlns:a16="http://schemas.microsoft.com/office/drawing/2014/main" id="{B13EB747-4621-5848-026C-C1490CAED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856" y="3250263"/>
            <a:ext cx="465553" cy="418998"/>
          </a:xfrm>
          <a:prstGeom prst="rect">
            <a:avLst/>
          </a:prstGeom>
        </p:spPr>
      </p:pic>
      <p:pic>
        <p:nvPicPr>
          <p:cNvPr id="1155" name="그림 1154">
            <a:extLst>
              <a:ext uri="{FF2B5EF4-FFF2-40B4-BE49-F238E27FC236}">
                <a16:creationId xmlns:a16="http://schemas.microsoft.com/office/drawing/2014/main" id="{6C7F12D9-BB9F-D024-85C8-6DDA75B34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9554" y="3181984"/>
            <a:ext cx="465553" cy="41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2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67CEB8-32B9-0767-9A7E-6C4DAB67BAF3}"/>
              </a:ext>
            </a:extLst>
          </p:cNvPr>
          <p:cNvSpPr/>
          <p:nvPr/>
        </p:nvSpPr>
        <p:spPr>
          <a:xfrm>
            <a:off x="6117259" y="4349618"/>
            <a:ext cx="2515002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C8D559-E3D1-6974-359E-C073B9B803FF}"/>
              </a:ext>
            </a:extLst>
          </p:cNvPr>
          <p:cNvSpPr/>
          <p:nvPr/>
        </p:nvSpPr>
        <p:spPr>
          <a:xfrm>
            <a:off x="6136821" y="3822618"/>
            <a:ext cx="2378486" cy="270328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44CBF2-BCCF-205F-8C66-384493A47C0F}"/>
              </a:ext>
            </a:extLst>
          </p:cNvPr>
          <p:cNvSpPr/>
          <p:nvPr/>
        </p:nvSpPr>
        <p:spPr>
          <a:xfrm>
            <a:off x="1017957" y="1523359"/>
            <a:ext cx="4579915" cy="200994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02" name="슬라이드 번호 개체 틀 5">
            <a:extLst>
              <a:ext uri="{FF2B5EF4-FFF2-40B4-BE49-F238E27FC236}">
                <a16:creationId xmlns:a16="http://schemas.microsoft.com/office/drawing/2014/main" id="{ADDDC333-53D0-8965-41B8-1148996D4C94}"/>
              </a:ext>
            </a:extLst>
          </p:cNvPr>
          <p:cNvSpPr txBox="1">
            <a:spLocks/>
          </p:cNvSpPr>
          <p:nvPr/>
        </p:nvSpPr>
        <p:spPr>
          <a:xfrm>
            <a:off x="5197476" y="7313128"/>
            <a:ext cx="512762" cy="200994"/>
          </a:xfrm>
          <a:prstGeom prst="roundRect">
            <a:avLst>
              <a:gd name="adj" fmla="val 50000"/>
            </a:avLst>
          </a:prstGeom>
          <a:solidFill>
            <a:srgbClr val="EAEAEA"/>
          </a:solidFill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-11-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C675BD94-925D-C8A6-6D81-0CCD71DCC693}"/>
              </a:ext>
            </a:extLst>
          </p:cNvPr>
          <p:cNvGrpSpPr/>
          <p:nvPr/>
        </p:nvGrpSpPr>
        <p:grpSpPr>
          <a:xfrm>
            <a:off x="737663" y="1066382"/>
            <a:ext cx="9684745" cy="622354"/>
            <a:chOff x="737663" y="844132"/>
            <a:chExt cx="9684745" cy="622354"/>
          </a:xfrm>
        </p:grpSpPr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B146F0B2-B276-0414-9716-C82536713C46}"/>
                </a:ext>
              </a:extLst>
            </p:cNvPr>
            <p:cNvSpPr txBox="1"/>
            <p:nvPr/>
          </p:nvSpPr>
          <p:spPr>
            <a:xfrm>
              <a:off x="737663" y="844132"/>
              <a:ext cx="188032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kumimoji="1" lang="en-US" altLang="ko-KR" sz="1400" b="1" dirty="0">
                  <a:solidFill>
                    <a:srgbClr val="66FF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3. </a:t>
              </a:r>
              <a:r>
                <a:rPr kumimoji="1" lang="ko-KR" altLang="en-US" sz="1400" b="1" dirty="0">
                  <a:solidFill>
                    <a:srgbClr val="66FF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기대성과 및 활용방안</a:t>
              </a:r>
            </a:p>
          </p:txBody>
        </p:sp>
        <p:sp>
          <p:nvSpPr>
            <p:cNvPr id="465" name="TextBox 464">
              <a:extLst>
                <a:ext uri="{FF2B5EF4-FFF2-40B4-BE49-F238E27FC236}">
                  <a16:creationId xmlns:a16="http://schemas.microsoft.com/office/drawing/2014/main" id="{D7CCB723-3F86-6686-D8DD-0A264B326743}"/>
                </a:ext>
              </a:extLst>
            </p:cNvPr>
            <p:cNvSpPr txBox="1"/>
            <p:nvPr/>
          </p:nvSpPr>
          <p:spPr>
            <a:xfrm>
              <a:off x="926331" y="1112543"/>
              <a:ext cx="9496077" cy="3539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23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DBB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국방 우주물체 관리 시스템</a:t>
              </a:r>
              <a:r>
                <a:rPr lang="ko-KR" altLang="en-US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에 활용</a:t>
              </a:r>
            </a:p>
          </p:txBody>
        </p:sp>
      </p:grpSp>
      <p:grpSp>
        <p:nvGrpSpPr>
          <p:cNvPr id="387" name="그룹 386">
            <a:extLst>
              <a:ext uri="{FF2B5EF4-FFF2-40B4-BE49-F238E27FC236}">
                <a16:creationId xmlns:a16="http://schemas.microsoft.com/office/drawing/2014/main" id="{D063C706-8E38-6EA8-D533-C5A94A9020CE}"/>
              </a:ext>
            </a:extLst>
          </p:cNvPr>
          <p:cNvGrpSpPr/>
          <p:nvPr/>
        </p:nvGrpSpPr>
        <p:grpSpPr>
          <a:xfrm>
            <a:off x="630257" y="2376760"/>
            <a:ext cx="4810115" cy="3707923"/>
            <a:chOff x="598392" y="2376760"/>
            <a:chExt cx="4810115" cy="3707923"/>
          </a:xfrm>
        </p:grpSpPr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97782D16-EAAF-993F-9FEC-E68BA47FA93F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977048" y="3721074"/>
              <a:ext cx="2586036" cy="33342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  <a:buSzPct val="80000"/>
                <a:defRPr/>
              </a:pP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XEHub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(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엑스이허브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)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가 참여하는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R&amp;D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사업에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>
                <a:spcBef>
                  <a:spcPts val="100"/>
                </a:spcBef>
                <a:spcAft>
                  <a:spcPts val="100"/>
                </a:spcAft>
                <a:buSzPct val="80000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적용 검토</a:t>
              </a:r>
            </a:p>
          </p:txBody>
        </p: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85467DAC-7F66-4C1E-5003-E641B819BCBF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835369" y="3743017"/>
              <a:ext cx="112801" cy="95458"/>
              <a:chOff x="2982793" y="3302780"/>
              <a:chExt cx="147388" cy="124727"/>
            </a:xfrm>
          </p:grpSpPr>
          <p:sp>
            <p:nvSpPr>
              <p:cNvPr id="452" name="사각형: 둥근 모서리 491">
                <a:extLst>
                  <a:ext uri="{FF2B5EF4-FFF2-40B4-BE49-F238E27FC236}">
                    <a16:creationId xmlns:a16="http://schemas.microsoft.com/office/drawing/2014/main" id="{CD196F77-46BE-44E2-FEAD-CD6EB6A6C830}"/>
                  </a:ext>
                </a:extLst>
              </p:cNvPr>
              <p:cNvSpPr/>
              <p:nvPr/>
            </p:nvSpPr>
            <p:spPr>
              <a:xfrm>
                <a:off x="2982793" y="3302780"/>
                <a:ext cx="124728" cy="124727"/>
              </a:xfrm>
              <a:prstGeom prst="roundRect">
                <a:avLst/>
              </a:prstGeom>
              <a:solidFill>
                <a:srgbClr val="285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453" name="Freeform 32">
                <a:extLst>
                  <a:ext uri="{FF2B5EF4-FFF2-40B4-BE49-F238E27FC236}">
                    <a16:creationId xmlns:a16="http://schemas.microsoft.com/office/drawing/2014/main" id="{68E75962-E269-168A-96DC-26944D40F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663" y="3304051"/>
                <a:ext cx="123518" cy="98380"/>
              </a:xfrm>
              <a:custGeom>
                <a:avLst/>
                <a:gdLst>
                  <a:gd name="T0" fmla="*/ 0 w 1135"/>
                  <a:gd name="T1" fmla="*/ 544 h 904"/>
                  <a:gd name="T2" fmla="*/ 128 w 1135"/>
                  <a:gd name="T3" fmla="*/ 415 h 904"/>
                  <a:gd name="T4" fmla="*/ 357 w 1135"/>
                  <a:gd name="T5" fmla="*/ 646 h 904"/>
                  <a:gd name="T6" fmla="*/ 1006 w 1135"/>
                  <a:gd name="T7" fmla="*/ 0 h 904"/>
                  <a:gd name="T8" fmla="*/ 1135 w 1135"/>
                  <a:gd name="T9" fmla="*/ 126 h 904"/>
                  <a:gd name="T10" fmla="*/ 357 w 1135"/>
                  <a:gd name="T11" fmla="*/ 904 h 904"/>
                  <a:gd name="T12" fmla="*/ 0 w 1135"/>
                  <a:gd name="T13" fmla="*/ 544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5" h="904">
                    <a:moveTo>
                      <a:pt x="0" y="544"/>
                    </a:moveTo>
                    <a:lnTo>
                      <a:pt x="128" y="415"/>
                    </a:lnTo>
                    <a:lnTo>
                      <a:pt x="357" y="646"/>
                    </a:lnTo>
                    <a:lnTo>
                      <a:pt x="1006" y="0"/>
                    </a:lnTo>
                    <a:lnTo>
                      <a:pt x="1135" y="126"/>
                    </a:lnTo>
                    <a:lnTo>
                      <a:pt x="357" y="904"/>
                    </a:lnTo>
                    <a:lnTo>
                      <a:pt x="0" y="5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3054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grpSp>
          <p:nvGrpSpPr>
            <p:cNvPr id="454" name="그룹 453">
              <a:extLst>
                <a:ext uri="{FF2B5EF4-FFF2-40B4-BE49-F238E27FC236}">
                  <a16:creationId xmlns:a16="http://schemas.microsoft.com/office/drawing/2014/main" id="{D4D74E18-4C9A-783E-4DF5-AAC3312E7FBB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835091" y="4211161"/>
              <a:ext cx="112801" cy="95458"/>
              <a:chOff x="2982793" y="3302780"/>
              <a:chExt cx="147388" cy="124727"/>
            </a:xfrm>
          </p:grpSpPr>
          <p:sp>
            <p:nvSpPr>
              <p:cNvPr id="455" name="사각형: 둥근 모서리 489">
                <a:extLst>
                  <a:ext uri="{FF2B5EF4-FFF2-40B4-BE49-F238E27FC236}">
                    <a16:creationId xmlns:a16="http://schemas.microsoft.com/office/drawing/2014/main" id="{5CCBE5A6-FE1D-49FB-BBF7-BA19FD3B6BEE}"/>
                  </a:ext>
                </a:extLst>
              </p:cNvPr>
              <p:cNvSpPr/>
              <p:nvPr/>
            </p:nvSpPr>
            <p:spPr>
              <a:xfrm>
                <a:off x="2982793" y="3302780"/>
                <a:ext cx="124728" cy="124727"/>
              </a:xfrm>
              <a:prstGeom prst="roundRect">
                <a:avLst/>
              </a:prstGeom>
              <a:solidFill>
                <a:srgbClr val="285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456" name="Freeform 32">
                <a:extLst>
                  <a:ext uri="{FF2B5EF4-FFF2-40B4-BE49-F238E27FC236}">
                    <a16:creationId xmlns:a16="http://schemas.microsoft.com/office/drawing/2014/main" id="{F14391DD-4762-0A34-FB72-D02E953A32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663" y="3304051"/>
                <a:ext cx="123518" cy="98380"/>
              </a:xfrm>
              <a:custGeom>
                <a:avLst/>
                <a:gdLst>
                  <a:gd name="T0" fmla="*/ 0 w 1135"/>
                  <a:gd name="T1" fmla="*/ 544 h 904"/>
                  <a:gd name="T2" fmla="*/ 128 w 1135"/>
                  <a:gd name="T3" fmla="*/ 415 h 904"/>
                  <a:gd name="T4" fmla="*/ 357 w 1135"/>
                  <a:gd name="T5" fmla="*/ 646 h 904"/>
                  <a:gd name="T6" fmla="*/ 1006 w 1135"/>
                  <a:gd name="T7" fmla="*/ 0 h 904"/>
                  <a:gd name="T8" fmla="*/ 1135 w 1135"/>
                  <a:gd name="T9" fmla="*/ 126 h 904"/>
                  <a:gd name="T10" fmla="*/ 357 w 1135"/>
                  <a:gd name="T11" fmla="*/ 904 h 904"/>
                  <a:gd name="T12" fmla="*/ 0 w 1135"/>
                  <a:gd name="T13" fmla="*/ 544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5" h="904">
                    <a:moveTo>
                      <a:pt x="0" y="544"/>
                    </a:moveTo>
                    <a:lnTo>
                      <a:pt x="128" y="415"/>
                    </a:lnTo>
                    <a:lnTo>
                      <a:pt x="357" y="646"/>
                    </a:lnTo>
                    <a:lnTo>
                      <a:pt x="1006" y="0"/>
                    </a:lnTo>
                    <a:lnTo>
                      <a:pt x="1135" y="126"/>
                    </a:lnTo>
                    <a:lnTo>
                      <a:pt x="357" y="904"/>
                    </a:lnTo>
                    <a:lnTo>
                      <a:pt x="0" y="5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3054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pic>
          <p:nvPicPr>
            <p:cNvPr id="298" name="Picture 4">
              <a:extLst>
                <a:ext uri="{FF2B5EF4-FFF2-40B4-BE49-F238E27FC236}">
                  <a16:creationId xmlns:a16="http://schemas.microsoft.com/office/drawing/2014/main" id="{465E3453-4AFC-781A-57D7-57DC8B1E33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2249" y="2376760"/>
              <a:ext cx="346258" cy="3707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DD111CC2-588B-D152-D477-5BDB54F3054B}"/>
                </a:ext>
              </a:extLst>
            </p:cNvPr>
            <p:cNvGrpSpPr/>
            <p:nvPr/>
          </p:nvGrpSpPr>
          <p:grpSpPr>
            <a:xfrm>
              <a:off x="598392" y="2456225"/>
              <a:ext cx="4474537" cy="452070"/>
              <a:chOff x="-4331" y="1857465"/>
              <a:chExt cx="4474537" cy="452070"/>
            </a:xfrm>
          </p:grpSpPr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1CACFBA9-FE82-FD24-8A9C-FC325BE77C3E}"/>
                  </a:ext>
                </a:extLst>
              </p:cNvPr>
              <p:cNvGrpSpPr/>
              <p:nvPr/>
            </p:nvGrpSpPr>
            <p:grpSpPr>
              <a:xfrm>
                <a:off x="0" y="1857465"/>
                <a:ext cx="4470206" cy="452070"/>
                <a:chOff x="-180994" y="1857465"/>
                <a:chExt cx="4651200" cy="452070"/>
              </a:xfrm>
            </p:grpSpPr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B1D3FB5E-1572-C6CE-4285-3BC395C1965D}"/>
                    </a:ext>
                  </a:extLst>
                </p:cNvPr>
                <p:cNvSpPr/>
                <p:nvPr/>
              </p:nvSpPr>
              <p:spPr>
                <a:xfrm>
                  <a:off x="-180994" y="1857465"/>
                  <a:ext cx="4651200" cy="45207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310" name="TextBox 309">
                  <a:extLst>
                    <a:ext uri="{FF2B5EF4-FFF2-40B4-BE49-F238E27FC236}">
                      <a16:creationId xmlns:a16="http://schemas.microsoft.com/office/drawing/2014/main" id="{E2B6C51F-EC18-E5E9-5C95-BF902DAA0E2C}"/>
                    </a:ext>
                  </a:extLst>
                </p:cNvPr>
                <p:cNvSpPr txBox="1"/>
                <p:nvPr/>
              </p:nvSpPr>
              <p:spPr>
                <a:xfrm>
                  <a:off x="325616" y="1990875"/>
                  <a:ext cx="4053883" cy="1846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ctr" fontAlgn="ctr" latinLnBrk="0">
                    <a:buClr>
                      <a:srgbClr val="808080"/>
                    </a:buClr>
                    <a:defRPr kumimoji="1" sz="1020" spc="0" baseline="0">
                      <a:ln>
                        <a:solidFill>
                          <a:schemeClr val="bg1">
                            <a:lumMod val="6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ollehche_v2" pitchFamily="18" charset="-127"/>
                    </a:defRPr>
                  </a:lvl1pPr>
                  <a:lvl2pPr marL="742950" indent="-28575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l" defTabSz="990679">
                    <a:defRPr/>
                  </a:pPr>
                  <a:r>
                    <a:rPr lang="ko-KR" altLang="en-US" sz="1200" dirty="0">
                      <a:ln>
                        <a:noFill/>
                      </a:ln>
                      <a:solidFill>
                        <a:prstClr val="whit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국방 우주물체 관리 시스템에 활용</a:t>
                  </a:r>
                  <a:endParaRPr lang="en-US" altLang="ko-KR" sz="1200" dirty="0">
                    <a:ln>
                      <a:noFill/>
                    </a:ln>
                    <a:solidFill>
                      <a:prstClr val="whit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  <p:pic>
            <p:nvPicPr>
              <p:cNvPr id="308" name="Picture 3" descr="C:\Users\Administrator\Desktop\Vector Smart Object.png">
                <a:extLst>
                  <a:ext uri="{FF2B5EF4-FFF2-40B4-BE49-F238E27FC236}">
                    <a16:creationId xmlns:a16="http://schemas.microsoft.com/office/drawing/2014/main" id="{3B95B258-2B16-96A3-473D-0560D7A628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0687"/>
              <a:stretch/>
            </p:blipFill>
            <p:spPr bwMode="auto">
              <a:xfrm flipH="1">
                <a:off x="-4331" y="1865078"/>
                <a:ext cx="553661" cy="4362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A4CFC0C3-54D2-B9DD-51EC-887F01059A3A}"/>
                </a:ext>
              </a:extLst>
            </p:cNvPr>
            <p:cNvGrpSpPr/>
            <p:nvPr/>
          </p:nvGrpSpPr>
          <p:grpSpPr>
            <a:xfrm>
              <a:off x="598392" y="3003897"/>
              <a:ext cx="4413870" cy="577994"/>
              <a:chOff x="1657957" y="2473278"/>
              <a:chExt cx="2768598" cy="305229"/>
            </a:xfrm>
          </p:grpSpPr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107EEEED-8E64-B7C6-B9A4-A36941DB4E94}"/>
                  </a:ext>
                </a:extLst>
              </p:cNvPr>
              <p:cNvSpPr/>
              <p:nvPr/>
            </p:nvSpPr>
            <p:spPr>
              <a:xfrm>
                <a:off x="1657957" y="2473278"/>
                <a:ext cx="2768598" cy="305229"/>
              </a:xfrm>
              <a:prstGeom prst="rect">
                <a:avLst/>
              </a:prstGeom>
              <a:solidFill>
                <a:srgbClr val="DFE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12CA8C88-EF0E-8B9C-6730-EC080F8220ED}"/>
                  </a:ext>
                </a:extLst>
              </p:cNvPr>
              <p:cNvSpPr txBox="1"/>
              <p:nvPr/>
            </p:nvSpPr>
            <p:spPr>
              <a:xfrm>
                <a:off x="2441485" y="2544766"/>
                <a:ext cx="1201552" cy="18691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fontAlgn="ctr" latinLnBrk="0">
                  <a:buClr>
                    <a:srgbClr val="808080"/>
                  </a:buClr>
                  <a:defRPr kumimoji="1" sz="1020" spc="0" baseline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ollehche_v2" pitchFamily="18" charset="-127"/>
                  </a:defRPr>
                </a:lvl1pPr>
                <a:lvl2pPr marL="742950" indent="-28575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defTabSz="990679">
                  <a:defRPr/>
                </a:pPr>
                <a:r>
                  <a:rPr lang="ko-KR" altLang="en-US" sz="1150" dirty="0">
                    <a:ln>
                      <a:noFill/>
                    </a:ln>
                    <a:solidFill>
                      <a:srgbClr val="1952AF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인공위성 정보 관리</a:t>
                </a:r>
                <a:r>
                  <a:rPr lang="ko-KR" altLang="en-US" sz="115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를 위한 </a:t>
                </a:r>
                <a:endParaRPr lang="en-US" altLang="ko-KR" sz="115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defTabSz="990679">
                  <a:defRPr/>
                </a:pPr>
                <a:r>
                  <a:rPr lang="en-US" altLang="ko-KR" sz="115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R&amp;D</a:t>
                </a:r>
                <a:r>
                  <a:rPr lang="ko-KR" altLang="en-US" sz="115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과제 시스템에 적용 검토</a:t>
                </a:r>
                <a:endParaRPr lang="en-US" altLang="ko-KR" sz="1150" dirty="0">
                  <a:ln>
                    <a:noFill/>
                  </a:ln>
                  <a:solidFill>
                    <a:srgbClr val="1952A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DFCA688D-EBFA-6FB3-6A6E-7F9D56109989}"/>
                  </a:ext>
                </a:extLst>
              </p:cNvPr>
              <p:cNvGrpSpPr/>
              <p:nvPr/>
            </p:nvGrpSpPr>
            <p:grpSpPr>
              <a:xfrm>
                <a:off x="1657957" y="2473278"/>
                <a:ext cx="82489" cy="305229"/>
                <a:chOff x="822387" y="2339311"/>
                <a:chExt cx="82489" cy="305229"/>
              </a:xfrm>
            </p:grpSpPr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6E2A886F-90FC-9408-BED8-333B547C540B}"/>
                    </a:ext>
                  </a:extLst>
                </p:cNvPr>
                <p:cNvSpPr/>
                <p:nvPr/>
              </p:nvSpPr>
              <p:spPr>
                <a:xfrm>
                  <a:off x="822388" y="2339311"/>
                  <a:ext cx="82488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BEDAF6AD-1FC6-3A39-DFFA-23116551E96B}"/>
                    </a:ext>
                  </a:extLst>
                </p:cNvPr>
                <p:cNvSpPr/>
                <p:nvPr/>
              </p:nvSpPr>
              <p:spPr>
                <a:xfrm>
                  <a:off x="822388" y="2608540"/>
                  <a:ext cx="82488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18CD693A-5137-431E-B1FA-85897CCD5BFC}"/>
                    </a:ext>
                  </a:extLst>
                </p:cNvPr>
                <p:cNvSpPr/>
                <p:nvPr/>
              </p:nvSpPr>
              <p:spPr>
                <a:xfrm rot="5400000">
                  <a:off x="687774" y="2473926"/>
                  <a:ext cx="305226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  <p:grpSp>
            <p:nvGrpSpPr>
              <p:cNvPr id="320" name="그룹 319">
                <a:extLst>
                  <a:ext uri="{FF2B5EF4-FFF2-40B4-BE49-F238E27FC236}">
                    <a16:creationId xmlns:a16="http://schemas.microsoft.com/office/drawing/2014/main" id="{E0A44DB8-84C5-89B7-4D98-236965B215AB}"/>
                  </a:ext>
                </a:extLst>
              </p:cNvPr>
              <p:cNvGrpSpPr/>
              <p:nvPr/>
            </p:nvGrpSpPr>
            <p:grpSpPr>
              <a:xfrm flipH="1">
                <a:off x="4344066" y="2473278"/>
                <a:ext cx="82489" cy="305229"/>
                <a:chOff x="822387" y="2339311"/>
                <a:chExt cx="82489" cy="305229"/>
              </a:xfrm>
            </p:grpSpPr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9E8B6CA8-190A-E879-46E4-B0E8DE1E969D}"/>
                    </a:ext>
                  </a:extLst>
                </p:cNvPr>
                <p:cNvSpPr/>
                <p:nvPr/>
              </p:nvSpPr>
              <p:spPr>
                <a:xfrm>
                  <a:off x="822388" y="2339311"/>
                  <a:ext cx="82488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B9CD86CE-1D77-7523-D311-FBB87638ECD6}"/>
                    </a:ext>
                  </a:extLst>
                </p:cNvPr>
                <p:cNvSpPr/>
                <p:nvPr/>
              </p:nvSpPr>
              <p:spPr>
                <a:xfrm>
                  <a:off x="822388" y="2608540"/>
                  <a:ext cx="82488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094921BB-75E5-459F-BF3E-79C0AAB66215}"/>
                    </a:ext>
                  </a:extLst>
                </p:cNvPr>
                <p:cNvSpPr/>
                <p:nvPr/>
              </p:nvSpPr>
              <p:spPr>
                <a:xfrm rot="5400000">
                  <a:off x="687774" y="2473926"/>
                  <a:ext cx="305226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</p:grp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E2C41C6B-8595-B094-8420-E2A0BE82401B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977048" y="4188643"/>
              <a:ext cx="2586036" cy="15388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  <a:buSzPct val="80000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개발 사항 중 일부에 대해서 특허 출원 검토</a:t>
              </a: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055FAE0A-4950-9E35-616B-0FEA6E4A1FB9}"/>
              </a:ext>
            </a:extLst>
          </p:cNvPr>
          <p:cNvGrpSpPr/>
          <p:nvPr/>
        </p:nvGrpSpPr>
        <p:grpSpPr>
          <a:xfrm>
            <a:off x="5667847" y="2461035"/>
            <a:ext cx="4826569" cy="3586992"/>
            <a:chOff x="5635982" y="2464874"/>
            <a:chExt cx="4826569" cy="3586992"/>
          </a:xfrm>
        </p:grpSpPr>
        <p:grpSp>
          <p:nvGrpSpPr>
            <p:cNvPr id="311" name="그룹 310">
              <a:extLst>
                <a:ext uri="{FF2B5EF4-FFF2-40B4-BE49-F238E27FC236}">
                  <a16:creationId xmlns:a16="http://schemas.microsoft.com/office/drawing/2014/main" id="{E80145C9-C3CD-4889-2A77-66DDFCD44B01}"/>
                </a:ext>
              </a:extLst>
            </p:cNvPr>
            <p:cNvGrpSpPr/>
            <p:nvPr/>
          </p:nvGrpSpPr>
          <p:grpSpPr>
            <a:xfrm>
              <a:off x="5635982" y="2473308"/>
              <a:ext cx="4474537" cy="452070"/>
              <a:chOff x="-4331" y="1857465"/>
              <a:chExt cx="4474537" cy="452070"/>
            </a:xfrm>
          </p:grpSpPr>
          <p:grpSp>
            <p:nvGrpSpPr>
              <p:cNvPr id="312" name="그룹 311">
                <a:extLst>
                  <a:ext uri="{FF2B5EF4-FFF2-40B4-BE49-F238E27FC236}">
                    <a16:creationId xmlns:a16="http://schemas.microsoft.com/office/drawing/2014/main" id="{90371274-C2C1-66C8-831F-DB9481996D4D}"/>
                  </a:ext>
                </a:extLst>
              </p:cNvPr>
              <p:cNvGrpSpPr/>
              <p:nvPr/>
            </p:nvGrpSpPr>
            <p:grpSpPr>
              <a:xfrm>
                <a:off x="0" y="1857465"/>
                <a:ext cx="4470206" cy="452070"/>
                <a:chOff x="-180994" y="1857465"/>
                <a:chExt cx="4651200" cy="452070"/>
              </a:xfrm>
            </p:grpSpPr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0FA34983-09A1-FBD8-4B8C-1F1A2012AF4B}"/>
                    </a:ext>
                  </a:extLst>
                </p:cNvPr>
                <p:cNvSpPr/>
                <p:nvPr/>
              </p:nvSpPr>
              <p:spPr>
                <a:xfrm>
                  <a:off x="-180994" y="1857465"/>
                  <a:ext cx="4651200" cy="45207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3D7A63D4-D49C-A332-D19C-DFB8084602D9}"/>
                    </a:ext>
                  </a:extLst>
                </p:cNvPr>
                <p:cNvSpPr txBox="1"/>
                <p:nvPr/>
              </p:nvSpPr>
              <p:spPr>
                <a:xfrm>
                  <a:off x="325616" y="1990875"/>
                  <a:ext cx="4053883" cy="1846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ctr" fontAlgn="ctr" latinLnBrk="0">
                    <a:buClr>
                      <a:srgbClr val="808080"/>
                    </a:buClr>
                    <a:defRPr kumimoji="1" sz="1020" spc="0" baseline="0">
                      <a:ln>
                        <a:solidFill>
                          <a:schemeClr val="bg1">
                            <a:lumMod val="6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ollehche_v2" pitchFamily="18" charset="-127"/>
                    </a:defRPr>
                  </a:lvl1pPr>
                  <a:lvl2pPr marL="742950" indent="-28575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l" defTabSz="990679">
                    <a:defRPr/>
                  </a:pPr>
                  <a:r>
                    <a:rPr lang="ko-KR" altLang="en-US" sz="1200" dirty="0">
                      <a:ln>
                        <a:noFill/>
                      </a:ln>
                      <a:solidFill>
                        <a:prstClr val="whit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개발 역량 강화</a:t>
                  </a:r>
                </a:p>
              </p:txBody>
            </p:sp>
          </p:grpSp>
          <p:pic>
            <p:nvPicPr>
              <p:cNvPr id="313" name="Picture 3" descr="C:\Users\Administrator\Desktop\Vector Smart Object.png">
                <a:extLst>
                  <a:ext uri="{FF2B5EF4-FFF2-40B4-BE49-F238E27FC236}">
                    <a16:creationId xmlns:a16="http://schemas.microsoft.com/office/drawing/2014/main" id="{A40F1721-AF01-0A4A-68C2-67D455F81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0687"/>
              <a:stretch/>
            </p:blipFill>
            <p:spPr bwMode="auto">
              <a:xfrm flipH="1">
                <a:off x="-4331" y="1865078"/>
                <a:ext cx="553661" cy="4362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7" name="그룹 326">
              <a:extLst>
                <a:ext uri="{FF2B5EF4-FFF2-40B4-BE49-F238E27FC236}">
                  <a16:creationId xmlns:a16="http://schemas.microsoft.com/office/drawing/2014/main" id="{F12B4760-35F1-99BF-429C-C5B5650B52BB}"/>
                </a:ext>
              </a:extLst>
            </p:cNvPr>
            <p:cNvGrpSpPr/>
            <p:nvPr/>
          </p:nvGrpSpPr>
          <p:grpSpPr>
            <a:xfrm>
              <a:off x="5635982" y="3020979"/>
              <a:ext cx="4413870" cy="577994"/>
              <a:chOff x="1657957" y="2473278"/>
              <a:chExt cx="2768598" cy="305229"/>
            </a:xfrm>
          </p:grpSpPr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A8BFDBB-5546-47E6-7750-0BFA462DFEF4}"/>
                  </a:ext>
                </a:extLst>
              </p:cNvPr>
              <p:cNvSpPr/>
              <p:nvPr/>
            </p:nvSpPr>
            <p:spPr>
              <a:xfrm>
                <a:off x="1657957" y="2473278"/>
                <a:ext cx="2768598" cy="305229"/>
              </a:xfrm>
              <a:prstGeom prst="rect">
                <a:avLst/>
              </a:prstGeom>
              <a:solidFill>
                <a:srgbClr val="DFE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07EC92DD-0AAF-4095-C1D9-13A50BB97A7B}"/>
                  </a:ext>
                </a:extLst>
              </p:cNvPr>
              <p:cNvSpPr txBox="1"/>
              <p:nvPr/>
            </p:nvSpPr>
            <p:spPr>
              <a:xfrm>
                <a:off x="2294191" y="2544767"/>
                <a:ext cx="1496158" cy="18691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fontAlgn="ctr" latinLnBrk="0">
                  <a:buClr>
                    <a:srgbClr val="808080"/>
                  </a:buClr>
                  <a:defRPr kumimoji="1" sz="1020" spc="0" baseline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ollehche_v2" pitchFamily="18" charset="-127"/>
                  </a:defRPr>
                </a:lvl1pPr>
                <a:lvl2pPr marL="742950" indent="-28575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defTabSz="990679">
                  <a:defRPr/>
                </a:pPr>
                <a:r>
                  <a:rPr lang="en-US" altLang="ko-KR" sz="1150" dirty="0">
                    <a:ln>
                      <a:noFill/>
                    </a:ln>
                    <a:solidFill>
                      <a:srgbClr val="1952AF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API </a:t>
                </a:r>
                <a:r>
                  <a:rPr lang="ko-KR" altLang="en-US" sz="1150" dirty="0">
                    <a:ln>
                      <a:noFill/>
                    </a:ln>
                    <a:solidFill>
                      <a:srgbClr val="1952AF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연계를 통한 데이터 구축</a:t>
                </a:r>
                <a:r>
                  <a:rPr lang="ko-KR" altLang="en-US" sz="115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에 대한 </a:t>
                </a:r>
                <a:endParaRPr lang="en-US" altLang="ko-KR" sz="115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defTabSz="990679">
                  <a:defRPr/>
                </a:pPr>
                <a:r>
                  <a:rPr lang="ko-KR" altLang="en-US" sz="115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개발 경험 축적 및 프로젝트 경험</a:t>
                </a:r>
                <a:endParaRPr lang="en-US" altLang="ko-KR" sz="1150" dirty="0">
                  <a:ln>
                    <a:noFill/>
                  </a:ln>
                  <a:solidFill>
                    <a:srgbClr val="1952A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grpSp>
            <p:nvGrpSpPr>
              <p:cNvPr id="330" name="그룹 329">
                <a:extLst>
                  <a:ext uri="{FF2B5EF4-FFF2-40B4-BE49-F238E27FC236}">
                    <a16:creationId xmlns:a16="http://schemas.microsoft.com/office/drawing/2014/main" id="{74B66643-CA08-F049-186E-918E74028ABB}"/>
                  </a:ext>
                </a:extLst>
              </p:cNvPr>
              <p:cNvGrpSpPr/>
              <p:nvPr/>
            </p:nvGrpSpPr>
            <p:grpSpPr>
              <a:xfrm>
                <a:off x="1657957" y="2473278"/>
                <a:ext cx="82489" cy="305229"/>
                <a:chOff x="822387" y="2339311"/>
                <a:chExt cx="82489" cy="305229"/>
              </a:xfrm>
            </p:grpSpPr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28D493E8-851C-2542-2772-33C4C77777F6}"/>
                    </a:ext>
                  </a:extLst>
                </p:cNvPr>
                <p:cNvSpPr/>
                <p:nvPr/>
              </p:nvSpPr>
              <p:spPr>
                <a:xfrm>
                  <a:off x="822388" y="2339311"/>
                  <a:ext cx="82488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351" name="직사각형 350">
                  <a:extLst>
                    <a:ext uri="{FF2B5EF4-FFF2-40B4-BE49-F238E27FC236}">
                      <a16:creationId xmlns:a16="http://schemas.microsoft.com/office/drawing/2014/main" id="{0FB7E954-FDD0-BAED-1F0F-5D6AC15BB9EE}"/>
                    </a:ext>
                  </a:extLst>
                </p:cNvPr>
                <p:cNvSpPr/>
                <p:nvPr/>
              </p:nvSpPr>
              <p:spPr>
                <a:xfrm>
                  <a:off x="822388" y="2608540"/>
                  <a:ext cx="82488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2FE64354-D3B9-FDE5-EDC9-536F24792B5A}"/>
                    </a:ext>
                  </a:extLst>
                </p:cNvPr>
                <p:cNvSpPr/>
                <p:nvPr/>
              </p:nvSpPr>
              <p:spPr>
                <a:xfrm rot="5400000">
                  <a:off x="687774" y="2473926"/>
                  <a:ext cx="305226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940A8858-1774-8692-7D77-24DCA9FF525A}"/>
                  </a:ext>
                </a:extLst>
              </p:cNvPr>
              <p:cNvGrpSpPr/>
              <p:nvPr/>
            </p:nvGrpSpPr>
            <p:grpSpPr>
              <a:xfrm flipH="1">
                <a:off x="4344066" y="2473278"/>
                <a:ext cx="82489" cy="305229"/>
                <a:chOff x="822387" y="2339311"/>
                <a:chExt cx="82489" cy="305229"/>
              </a:xfrm>
            </p:grpSpPr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F27D8CB8-5A1A-1FA9-DB81-59BAD633F758}"/>
                    </a:ext>
                  </a:extLst>
                </p:cNvPr>
                <p:cNvSpPr/>
                <p:nvPr/>
              </p:nvSpPr>
              <p:spPr>
                <a:xfrm>
                  <a:off x="822388" y="2339311"/>
                  <a:ext cx="82488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333" name="직사각형 332">
                  <a:extLst>
                    <a:ext uri="{FF2B5EF4-FFF2-40B4-BE49-F238E27FC236}">
                      <a16:creationId xmlns:a16="http://schemas.microsoft.com/office/drawing/2014/main" id="{C332BE6B-1994-552F-7535-2C9FE8B15405}"/>
                    </a:ext>
                  </a:extLst>
                </p:cNvPr>
                <p:cNvSpPr/>
                <p:nvPr/>
              </p:nvSpPr>
              <p:spPr>
                <a:xfrm>
                  <a:off x="822388" y="2608540"/>
                  <a:ext cx="82488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286AD27E-7691-1CB4-0CD8-FF61F7DD01EE}"/>
                    </a:ext>
                  </a:extLst>
                </p:cNvPr>
                <p:cNvSpPr/>
                <p:nvPr/>
              </p:nvSpPr>
              <p:spPr>
                <a:xfrm rot="5400000">
                  <a:off x="687774" y="2473926"/>
                  <a:ext cx="305226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</p:grp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43DE0E57-46C1-C08B-CD85-4CC2AD843D5B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6014360" y="3753994"/>
              <a:ext cx="2586036" cy="30777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  <a:buSzPct val="80000"/>
                <a:defRPr/>
              </a:pP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NodeJS, JAVA, MySQL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등 현업에서 사용하는 개발 경험 축적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30F28F4C-B02E-4F56-BCA7-0950D94DCFBA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5872681" y="3751391"/>
              <a:ext cx="112801" cy="95458"/>
              <a:chOff x="2982793" y="3302780"/>
              <a:chExt cx="147388" cy="124727"/>
            </a:xfrm>
          </p:grpSpPr>
          <p:sp>
            <p:nvSpPr>
              <p:cNvPr id="364" name="사각형: 둥근 모서리 491">
                <a:extLst>
                  <a:ext uri="{FF2B5EF4-FFF2-40B4-BE49-F238E27FC236}">
                    <a16:creationId xmlns:a16="http://schemas.microsoft.com/office/drawing/2014/main" id="{206A40CA-3608-1D5E-7495-D5ADD776B974}"/>
                  </a:ext>
                </a:extLst>
              </p:cNvPr>
              <p:cNvSpPr/>
              <p:nvPr/>
            </p:nvSpPr>
            <p:spPr>
              <a:xfrm>
                <a:off x="2982793" y="3302780"/>
                <a:ext cx="124728" cy="124727"/>
              </a:xfrm>
              <a:prstGeom prst="roundRect">
                <a:avLst/>
              </a:prstGeom>
              <a:solidFill>
                <a:srgbClr val="285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365" name="Freeform 32">
                <a:extLst>
                  <a:ext uri="{FF2B5EF4-FFF2-40B4-BE49-F238E27FC236}">
                    <a16:creationId xmlns:a16="http://schemas.microsoft.com/office/drawing/2014/main" id="{04698F36-7E39-46CC-2216-2B9E41FEB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663" y="3304051"/>
                <a:ext cx="123518" cy="98380"/>
              </a:xfrm>
              <a:custGeom>
                <a:avLst/>
                <a:gdLst>
                  <a:gd name="T0" fmla="*/ 0 w 1135"/>
                  <a:gd name="T1" fmla="*/ 544 h 904"/>
                  <a:gd name="T2" fmla="*/ 128 w 1135"/>
                  <a:gd name="T3" fmla="*/ 415 h 904"/>
                  <a:gd name="T4" fmla="*/ 357 w 1135"/>
                  <a:gd name="T5" fmla="*/ 646 h 904"/>
                  <a:gd name="T6" fmla="*/ 1006 w 1135"/>
                  <a:gd name="T7" fmla="*/ 0 h 904"/>
                  <a:gd name="T8" fmla="*/ 1135 w 1135"/>
                  <a:gd name="T9" fmla="*/ 126 h 904"/>
                  <a:gd name="T10" fmla="*/ 357 w 1135"/>
                  <a:gd name="T11" fmla="*/ 904 h 904"/>
                  <a:gd name="T12" fmla="*/ 0 w 1135"/>
                  <a:gd name="T13" fmla="*/ 544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5" h="904">
                    <a:moveTo>
                      <a:pt x="0" y="544"/>
                    </a:moveTo>
                    <a:lnTo>
                      <a:pt x="128" y="415"/>
                    </a:lnTo>
                    <a:lnTo>
                      <a:pt x="357" y="646"/>
                    </a:lnTo>
                    <a:lnTo>
                      <a:pt x="1006" y="0"/>
                    </a:lnTo>
                    <a:lnTo>
                      <a:pt x="1135" y="126"/>
                    </a:lnTo>
                    <a:lnTo>
                      <a:pt x="357" y="904"/>
                    </a:lnTo>
                    <a:lnTo>
                      <a:pt x="0" y="5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3054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EC686547-0076-073A-4E52-0044D9037E7A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6014360" y="4269790"/>
              <a:ext cx="2586036" cy="33342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  <a:buSzPct val="80000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데이터 분석 및 데이터 저장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,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관리 개발을 통해 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>
                <a:spcBef>
                  <a:spcPts val="100"/>
                </a:spcBef>
                <a:spcAft>
                  <a:spcPts val="100"/>
                </a:spcAft>
                <a:buSzPct val="80000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개발 역량 강화 기대</a:t>
              </a:r>
            </a:p>
          </p:txBody>
        </p:sp>
        <p:grpSp>
          <p:nvGrpSpPr>
            <p:cNvPr id="370" name="그룹 369">
              <a:extLst>
                <a:ext uri="{FF2B5EF4-FFF2-40B4-BE49-F238E27FC236}">
                  <a16:creationId xmlns:a16="http://schemas.microsoft.com/office/drawing/2014/main" id="{AE74B606-0B14-0F76-3480-A788B1F55EF6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>
              <a:off x="5872681" y="4282614"/>
              <a:ext cx="112801" cy="95458"/>
              <a:chOff x="2982793" y="3302780"/>
              <a:chExt cx="147388" cy="124727"/>
            </a:xfrm>
          </p:grpSpPr>
          <p:sp>
            <p:nvSpPr>
              <p:cNvPr id="371" name="사각형: 둥근 모서리 491">
                <a:extLst>
                  <a:ext uri="{FF2B5EF4-FFF2-40B4-BE49-F238E27FC236}">
                    <a16:creationId xmlns:a16="http://schemas.microsoft.com/office/drawing/2014/main" id="{A97A4048-81CA-7F7A-94D0-FD16E9CE37D8}"/>
                  </a:ext>
                </a:extLst>
              </p:cNvPr>
              <p:cNvSpPr/>
              <p:nvPr/>
            </p:nvSpPr>
            <p:spPr>
              <a:xfrm>
                <a:off x="2982793" y="3302780"/>
                <a:ext cx="124728" cy="124727"/>
              </a:xfrm>
              <a:prstGeom prst="roundRect">
                <a:avLst/>
              </a:prstGeom>
              <a:solidFill>
                <a:srgbClr val="285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372" name="Freeform 32">
                <a:extLst>
                  <a:ext uri="{FF2B5EF4-FFF2-40B4-BE49-F238E27FC236}">
                    <a16:creationId xmlns:a16="http://schemas.microsoft.com/office/drawing/2014/main" id="{DF0CE7F6-64A8-FECB-F532-C5095E99B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663" y="3304051"/>
                <a:ext cx="123518" cy="98380"/>
              </a:xfrm>
              <a:custGeom>
                <a:avLst/>
                <a:gdLst>
                  <a:gd name="T0" fmla="*/ 0 w 1135"/>
                  <a:gd name="T1" fmla="*/ 544 h 904"/>
                  <a:gd name="T2" fmla="*/ 128 w 1135"/>
                  <a:gd name="T3" fmla="*/ 415 h 904"/>
                  <a:gd name="T4" fmla="*/ 357 w 1135"/>
                  <a:gd name="T5" fmla="*/ 646 h 904"/>
                  <a:gd name="T6" fmla="*/ 1006 w 1135"/>
                  <a:gd name="T7" fmla="*/ 0 h 904"/>
                  <a:gd name="T8" fmla="*/ 1135 w 1135"/>
                  <a:gd name="T9" fmla="*/ 126 h 904"/>
                  <a:gd name="T10" fmla="*/ 357 w 1135"/>
                  <a:gd name="T11" fmla="*/ 904 h 904"/>
                  <a:gd name="T12" fmla="*/ 0 w 1135"/>
                  <a:gd name="T13" fmla="*/ 544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5" h="904">
                    <a:moveTo>
                      <a:pt x="0" y="544"/>
                    </a:moveTo>
                    <a:lnTo>
                      <a:pt x="128" y="415"/>
                    </a:lnTo>
                    <a:lnTo>
                      <a:pt x="357" y="646"/>
                    </a:lnTo>
                    <a:lnTo>
                      <a:pt x="1006" y="0"/>
                    </a:lnTo>
                    <a:lnTo>
                      <a:pt x="1135" y="126"/>
                    </a:lnTo>
                    <a:lnTo>
                      <a:pt x="357" y="904"/>
                    </a:lnTo>
                    <a:lnTo>
                      <a:pt x="0" y="5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3054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pic>
          <p:nvPicPr>
            <p:cNvPr id="386" name="Picture 4">
              <a:extLst>
                <a:ext uri="{FF2B5EF4-FFF2-40B4-BE49-F238E27FC236}">
                  <a16:creationId xmlns:a16="http://schemas.microsoft.com/office/drawing/2014/main" id="{39F9EFDD-13C2-B88A-0C68-66E2ACEFB8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6293" y="2464874"/>
              <a:ext cx="346258" cy="3586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DF3764-F4D7-86C0-FA7F-EABAA4F22EAC}"/>
              </a:ext>
            </a:extLst>
          </p:cNvPr>
          <p:cNvSpPr/>
          <p:nvPr/>
        </p:nvSpPr>
        <p:spPr>
          <a:xfrm>
            <a:off x="1127845" y="2659300"/>
            <a:ext cx="2595106" cy="111267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2A6075-4FB9-81C9-8EFE-8B0A96C18D36}"/>
              </a:ext>
            </a:extLst>
          </p:cNvPr>
          <p:cNvSpPr/>
          <p:nvPr/>
        </p:nvSpPr>
        <p:spPr>
          <a:xfrm>
            <a:off x="6161134" y="2659300"/>
            <a:ext cx="1164930" cy="122897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78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B99FED5D-AC50-3F31-D9B7-4F0721C633D3}"/>
              </a:ext>
            </a:extLst>
          </p:cNvPr>
          <p:cNvSpPr/>
          <p:nvPr/>
        </p:nvSpPr>
        <p:spPr>
          <a:xfrm>
            <a:off x="0" y="0"/>
            <a:ext cx="10907713" cy="7775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A7E4474-0AD7-ACC2-3C6D-58FE2DECC35B}"/>
              </a:ext>
            </a:extLst>
          </p:cNvPr>
          <p:cNvCxnSpPr>
            <a:cxnSpLocks/>
          </p:cNvCxnSpPr>
          <p:nvPr/>
        </p:nvCxnSpPr>
        <p:spPr>
          <a:xfrm flipV="1">
            <a:off x="3381375" y="2159834"/>
            <a:ext cx="7534275" cy="0"/>
          </a:xfrm>
          <a:prstGeom prst="line">
            <a:avLst/>
          </a:prstGeom>
          <a:ln>
            <a:solidFill>
              <a:srgbClr val="1C5C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4">
            <a:extLst>
              <a:ext uri="{FF2B5EF4-FFF2-40B4-BE49-F238E27FC236}">
                <a16:creationId xmlns:a16="http://schemas.microsoft.com/office/drawing/2014/main" id="{711FDBC9-0E43-26D4-AAB9-1EC2AA5DE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35" y="0"/>
            <a:ext cx="184764" cy="4406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698F241F-CBD1-9B5E-6589-1C05B6E7C739}"/>
              </a:ext>
            </a:extLst>
          </p:cNvPr>
          <p:cNvGrpSpPr/>
          <p:nvPr/>
        </p:nvGrpSpPr>
        <p:grpSpPr>
          <a:xfrm>
            <a:off x="3782820" y="2391467"/>
            <a:ext cx="1934425" cy="715096"/>
            <a:chOff x="3782820" y="2299785"/>
            <a:chExt cx="1934425" cy="71509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3A7B7EB-9734-25F6-0947-6F779EC155D4}"/>
                </a:ext>
              </a:extLst>
            </p:cNvPr>
            <p:cNvGrpSpPr/>
            <p:nvPr/>
          </p:nvGrpSpPr>
          <p:grpSpPr>
            <a:xfrm>
              <a:off x="3782820" y="2299785"/>
              <a:ext cx="1488790" cy="276999"/>
              <a:chOff x="3782820" y="2166221"/>
              <a:chExt cx="1488790" cy="276999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5C5C08-ED90-9722-3758-3146FEE008A0}"/>
                  </a:ext>
                </a:extLst>
              </p:cNvPr>
              <p:cNvSpPr txBox="1"/>
              <p:nvPr/>
            </p:nvSpPr>
            <p:spPr>
              <a:xfrm>
                <a:off x="4316220" y="2166221"/>
                <a:ext cx="955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ko-KR" altLang="en-US" sz="1800" dirty="0"/>
                  <a:t>업무 분장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FFE360-73D6-7B21-301A-0994DA7B60D3}"/>
                  </a:ext>
                </a:extLst>
              </p:cNvPr>
              <p:cNvSpPr txBox="1"/>
              <p:nvPr/>
            </p:nvSpPr>
            <p:spPr>
              <a:xfrm>
                <a:off x="3782820" y="2166221"/>
                <a:ext cx="2709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1800" b="1" dirty="0">
                    <a:solidFill>
                      <a:schemeClr val="bg1">
                        <a:lumMod val="85000"/>
                      </a:schemeClr>
                    </a:solidFill>
                  </a:rPr>
                  <a:t>0</a:t>
                </a:r>
                <a:r>
                  <a:rPr lang="en-US" altLang="ko-KR" sz="1800" b="1" dirty="0"/>
                  <a:t>1</a:t>
                </a:r>
                <a:endParaRPr lang="ko-KR" altLang="en-US" sz="1800" b="1" dirty="0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62A88B5C-1C78-CF9A-2A03-7E6D4ACC6DA1}"/>
                </a:ext>
              </a:extLst>
            </p:cNvPr>
            <p:cNvGrpSpPr/>
            <p:nvPr/>
          </p:nvGrpSpPr>
          <p:grpSpPr>
            <a:xfrm>
              <a:off x="3782820" y="2737882"/>
              <a:ext cx="1934425" cy="276999"/>
              <a:chOff x="3782820" y="2637709"/>
              <a:chExt cx="1934425" cy="2769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D9CAAA-BB1B-5BE3-CC52-C0B8E6E14E1A}"/>
                  </a:ext>
                </a:extLst>
              </p:cNvPr>
              <p:cNvSpPr txBox="1"/>
              <p:nvPr/>
            </p:nvSpPr>
            <p:spPr>
              <a:xfrm>
                <a:off x="4316220" y="2637709"/>
                <a:ext cx="1401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ko-KR" altLang="en-US" sz="1800" dirty="0"/>
                  <a:t>의사소통 방법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F72A398-F537-9B2F-DA87-735FC742C5F7}"/>
                  </a:ext>
                </a:extLst>
              </p:cNvPr>
              <p:cNvSpPr txBox="1"/>
              <p:nvPr/>
            </p:nvSpPr>
            <p:spPr>
              <a:xfrm>
                <a:off x="3782820" y="2637709"/>
                <a:ext cx="315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1800" b="1" dirty="0">
                    <a:solidFill>
                      <a:schemeClr val="bg1">
                        <a:lumMod val="85000"/>
                      </a:schemeClr>
                    </a:solidFill>
                  </a:rPr>
                  <a:t>0</a:t>
                </a:r>
                <a:r>
                  <a:rPr lang="en-US" altLang="ko-KR" sz="1800" b="1" dirty="0"/>
                  <a:t>2</a:t>
                </a:r>
                <a:endParaRPr lang="ko-KR" altLang="en-US" sz="1800" b="1" dirty="0"/>
              </a:p>
            </p:txBody>
          </p: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E2DE1C3-BE7E-5CB0-9F3C-4BF337B8AD36}"/>
              </a:ext>
            </a:extLst>
          </p:cNvPr>
          <p:cNvSpPr txBox="1"/>
          <p:nvPr/>
        </p:nvSpPr>
        <p:spPr>
          <a:xfrm>
            <a:off x="3713196" y="1663929"/>
            <a:ext cx="2221762" cy="46166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76200" indent="-76200">
              <a:buSzPct val="90000"/>
              <a:buFont typeface="Wingdings" panose="05000000000000000000" pitchFamily="2" charset="2"/>
              <a:buChar char="§"/>
              <a:defRPr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indent="0">
              <a:buNone/>
            </a:pPr>
            <a:r>
              <a:rPr lang="ko-KR" altLang="en-US" sz="3000" b="1" dirty="0">
                <a:solidFill>
                  <a:srgbClr val="1C5CC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과제추진방법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291B1B-6FFE-7A48-DFD6-B7B685F5D458}"/>
              </a:ext>
            </a:extLst>
          </p:cNvPr>
          <p:cNvSpPr/>
          <p:nvPr/>
        </p:nvSpPr>
        <p:spPr>
          <a:xfrm>
            <a:off x="1402138" y="0"/>
            <a:ext cx="1984375" cy="4406900"/>
          </a:xfrm>
          <a:prstGeom prst="rect">
            <a:avLst/>
          </a:prstGeom>
          <a:solidFill>
            <a:srgbClr val="002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4FA20220-0F5C-95D0-9D4C-2BECA003F883}"/>
              </a:ext>
            </a:extLst>
          </p:cNvPr>
          <p:cNvCxnSpPr>
            <a:cxnSpLocks/>
          </p:cNvCxnSpPr>
          <p:nvPr/>
        </p:nvCxnSpPr>
        <p:spPr>
          <a:xfrm>
            <a:off x="1520575" y="2159834"/>
            <a:ext cx="1865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175AFFA-53A4-6C55-5AB8-13FE94E2ED73}"/>
              </a:ext>
            </a:extLst>
          </p:cNvPr>
          <p:cNvGrpSpPr/>
          <p:nvPr/>
        </p:nvGrpSpPr>
        <p:grpSpPr>
          <a:xfrm>
            <a:off x="1687521" y="1011644"/>
            <a:ext cx="1413608" cy="1231106"/>
            <a:chOff x="1719568" y="1334734"/>
            <a:chExt cx="1413608" cy="1231106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767BAA-5091-6B4D-8E0B-FF398F9A2874}"/>
                </a:ext>
              </a:extLst>
            </p:cNvPr>
            <p:cNvSpPr txBox="1"/>
            <p:nvPr/>
          </p:nvSpPr>
          <p:spPr>
            <a:xfrm>
              <a:off x="2090946" y="1334734"/>
              <a:ext cx="690894" cy="123110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sz="8000" b="1" dirty="0">
                  <a:solidFill>
                    <a:srgbClr val="66FF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endParaRPr lang="ko-KR" altLang="en-US" sz="8000" b="1" dirty="0">
                <a:solidFill>
                  <a:srgbClr val="66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E6C5A111-13D4-A90E-7579-2C5B7EA47760}"/>
                </a:ext>
              </a:extLst>
            </p:cNvPr>
            <p:cNvGrpSpPr/>
            <p:nvPr/>
          </p:nvGrpSpPr>
          <p:grpSpPr>
            <a:xfrm>
              <a:off x="1719568" y="1975168"/>
              <a:ext cx="1413608" cy="369332"/>
              <a:chOff x="1719568" y="1975168"/>
              <a:chExt cx="1413608" cy="369332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9A9EE86-01C3-7A3C-4724-41BB59DF1E58}"/>
                  </a:ext>
                </a:extLst>
              </p:cNvPr>
              <p:cNvSpPr txBox="1"/>
              <p:nvPr/>
            </p:nvSpPr>
            <p:spPr>
              <a:xfrm>
                <a:off x="1719568" y="1975168"/>
                <a:ext cx="296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 algn="ctr">
                  <a:buNone/>
                </a:pPr>
                <a:r>
                  <a:rPr lang="ko-KR" altLang="en-US" sz="2400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제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DBC0658-D147-7F32-5B15-0DA5EEBDF4D6}"/>
                  </a:ext>
                </a:extLst>
              </p:cNvPr>
              <p:cNvSpPr txBox="1"/>
              <p:nvPr/>
            </p:nvSpPr>
            <p:spPr>
              <a:xfrm>
                <a:off x="2836620" y="1975168"/>
                <a:ext cx="296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 algn="ctr">
                  <a:buNone/>
                </a:pPr>
                <a:r>
                  <a:rPr lang="ko-KR" altLang="en-US" sz="2400" b="1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장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B9BF65-405C-4D02-97C5-475FB5E3CC66}"/>
              </a:ext>
            </a:extLst>
          </p:cNvPr>
          <p:cNvGrpSpPr/>
          <p:nvPr/>
        </p:nvGrpSpPr>
        <p:grpSpPr>
          <a:xfrm>
            <a:off x="3739940" y="1425058"/>
            <a:ext cx="2145964" cy="176516"/>
            <a:chOff x="3739940" y="1425058"/>
            <a:chExt cx="2145964" cy="1765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53AAE3-6CD9-5B9A-50A5-19CC55543194}"/>
                </a:ext>
              </a:extLst>
            </p:cNvPr>
            <p:cNvSpPr txBox="1"/>
            <p:nvPr/>
          </p:nvSpPr>
          <p:spPr>
            <a:xfrm>
              <a:off x="3739940" y="1432297"/>
              <a:ext cx="2107949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위성 데이터 수집 및 대시보드 개발</a:t>
              </a:r>
            </a:p>
          </p:txBody>
        </p:sp>
        <p:cxnSp>
          <p:nvCxnSpPr>
            <p:cNvPr id="4" name="직선 연결선 99">
              <a:extLst>
                <a:ext uri="{FF2B5EF4-FFF2-40B4-BE49-F238E27FC236}">
                  <a16:creationId xmlns:a16="http://schemas.microsoft.com/office/drawing/2014/main" id="{7724DAED-B3E6-81C4-E803-C2549D6D48B2}"/>
                </a:ext>
              </a:extLst>
            </p:cNvPr>
            <p:cNvCxnSpPr>
              <a:cxnSpLocks/>
            </p:cNvCxnSpPr>
            <p:nvPr/>
          </p:nvCxnSpPr>
          <p:spPr>
            <a:xfrm>
              <a:off x="5885904" y="1425058"/>
              <a:ext cx="0" cy="13152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CD3E97F-4670-2B35-EEDC-CD007ACF6E90}"/>
              </a:ext>
            </a:extLst>
          </p:cNvPr>
          <p:cNvSpPr txBox="1"/>
          <p:nvPr/>
        </p:nvSpPr>
        <p:spPr>
          <a:xfrm>
            <a:off x="4316220" y="3265503"/>
            <a:ext cx="955390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76200" indent="-76200">
              <a:buSzPct val="90000"/>
              <a:buFont typeface="Wingdings" panose="05000000000000000000" pitchFamily="2" charset="2"/>
              <a:buChar char="§"/>
              <a:defRPr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indent="0">
              <a:buNone/>
            </a:pPr>
            <a:r>
              <a:rPr lang="ko-KR" altLang="en-US" sz="1800" dirty="0"/>
              <a:t>추진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78909-A935-398A-5CE2-2AC60ABC2CF6}"/>
              </a:ext>
            </a:extLst>
          </p:cNvPr>
          <p:cNvSpPr txBox="1"/>
          <p:nvPr/>
        </p:nvSpPr>
        <p:spPr>
          <a:xfrm>
            <a:off x="3782820" y="3265503"/>
            <a:ext cx="315792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76200" indent="-76200">
              <a:buSzPct val="90000"/>
              <a:buFont typeface="Wingdings" panose="05000000000000000000" pitchFamily="2" charset="2"/>
              <a:buChar char="§"/>
              <a:defRPr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</a:rPr>
              <a:t>0</a:t>
            </a:r>
            <a:r>
              <a:rPr lang="en-US" altLang="ko-KR" sz="1800" b="1" dirty="0"/>
              <a:t>3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2502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342D69-8956-000B-9ADF-6873E26360E2}"/>
              </a:ext>
            </a:extLst>
          </p:cNvPr>
          <p:cNvSpPr/>
          <p:nvPr/>
        </p:nvSpPr>
        <p:spPr>
          <a:xfrm>
            <a:off x="1017957" y="1523359"/>
            <a:ext cx="4579915" cy="200994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D4643-D36C-EB26-AF3D-EE9DD3D29B3A}"/>
              </a:ext>
            </a:extLst>
          </p:cNvPr>
          <p:cNvSpPr txBox="1"/>
          <p:nvPr/>
        </p:nvSpPr>
        <p:spPr>
          <a:xfrm>
            <a:off x="926331" y="1334793"/>
            <a:ext cx="4594528" cy="3539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2300" b="1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DB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실무 경험 증대를 위한 역할 분담</a:t>
            </a:r>
            <a:endParaRPr lang="en-US" altLang="ko-KR" sz="23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D38557-A340-5DB4-A23F-185E63F08F85}"/>
              </a:ext>
            </a:extLst>
          </p:cNvPr>
          <p:cNvSpPr txBox="1"/>
          <p:nvPr/>
        </p:nvSpPr>
        <p:spPr>
          <a:xfrm>
            <a:off x="728799" y="1126899"/>
            <a:ext cx="929742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kumimoji="1" lang="en-US" altLang="ko-KR" sz="1400" b="1" dirty="0">
                <a:solidFill>
                  <a:srgbClr val="66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kumimoji="1" lang="ko-KR" altLang="en-US" sz="1400" b="1" dirty="0">
                <a:solidFill>
                  <a:srgbClr val="66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업무 분장</a:t>
            </a:r>
            <a:endParaRPr kumimoji="1" lang="en-US" altLang="ko-KR" sz="1400" b="1" dirty="0">
              <a:solidFill>
                <a:srgbClr val="66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E68CC4-F7DF-8405-CFA8-1E8A2882735A}"/>
              </a:ext>
            </a:extLst>
          </p:cNvPr>
          <p:cNvSpPr/>
          <p:nvPr/>
        </p:nvSpPr>
        <p:spPr>
          <a:xfrm>
            <a:off x="3744686" y="3505345"/>
            <a:ext cx="7163028" cy="3478786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17CE039E-D497-BBD5-5CD1-DF5271BD2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505" y="2119919"/>
            <a:ext cx="205855" cy="487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6A7859-959B-B373-1037-6BBECE063A77}"/>
              </a:ext>
            </a:extLst>
          </p:cNvPr>
          <p:cNvSpPr/>
          <p:nvPr/>
        </p:nvSpPr>
        <p:spPr>
          <a:xfrm>
            <a:off x="4870168" y="4529190"/>
            <a:ext cx="5192199" cy="2083095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4" name="사각형: 둥근 위쪽 모서리 187">
            <a:extLst>
              <a:ext uri="{FF2B5EF4-FFF2-40B4-BE49-F238E27FC236}">
                <a16:creationId xmlns:a16="http://schemas.microsoft.com/office/drawing/2014/main" id="{67F07127-AD62-97D1-EA43-E5F756D81643}"/>
              </a:ext>
            </a:extLst>
          </p:cNvPr>
          <p:cNvSpPr/>
          <p:nvPr/>
        </p:nvSpPr>
        <p:spPr>
          <a:xfrm>
            <a:off x="0" y="2145408"/>
            <a:ext cx="3820886" cy="4874515"/>
          </a:xfrm>
          <a:prstGeom prst="round1Rect">
            <a:avLst>
              <a:gd name="adj" fmla="val 2627"/>
            </a:avLst>
          </a:prstGeom>
          <a:solidFill>
            <a:srgbClr val="002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5" name="사각형: 둥근 위쪽 모서리 188">
            <a:extLst>
              <a:ext uri="{FF2B5EF4-FFF2-40B4-BE49-F238E27FC236}">
                <a16:creationId xmlns:a16="http://schemas.microsoft.com/office/drawing/2014/main" id="{A7B6F7AB-1C96-5B26-63D5-D20F797A68EC}"/>
              </a:ext>
            </a:extLst>
          </p:cNvPr>
          <p:cNvSpPr/>
          <p:nvPr/>
        </p:nvSpPr>
        <p:spPr>
          <a:xfrm>
            <a:off x="0" y="2145408"/>
            <a:ext cx="3820886" cy="850712"/>
          </a:xfrm>
          <a:prstGeom prst="round1Rect">
            <a:avLst>
              <a:gd name="adj" fmla="val 6967"/>
            </a:avLst>
          </a:prstGeom>
          <a:solidFill>
            <a:srgbClr val="00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6" name="사각형: 둥근 위쪽 모서리 188">
            <a:extLst>
              <a:ext uri="{FF2B5EF4-FFF2-40B4-BE49-F238E27FC236}">
                <a16:creationId xmlns:a16="http://schemas.microsoft.com/office/drawing/2014/main" id="{83F9ADE1-7435-8FDE-315E-C9924C6F6D22}"/>
              </a:ext>
            </a:extLst>
          </p:cNvPr>
          <p:cNvSpPr/>
          <p:nvPr/>
        </p:nvSpPr>
        <p:spPr>
          <a:xfrm>
            <a:off x="6964" y="4511026"/>
            <a:ext cx="3820886" cy="394807"/>
          </a:xfrm>
          <a:prstGeom prst="rect">
            <a:avLst/>
          </a:prstGeom>
          <a:solidFill>
            <a:srgbClr val="144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D3F230E2-E194-B552-5133-DBB4E7D53932}"/>
              </a:ext>
            </a:extLst>
          </p:cNvPr>
          <p:cNvSpPr txBox="1"/>
          <p:nvPr/>
        </p:nvSpPr>
        <p:spPr>
          <a:xfrm>
            <a:off x="413296" y="4625858"/>
            <a:ext cx="358815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kumimoji="1" lang="ko-KR" altLang="en-US" sz="1200" b="1" dirty="0">
                <a:solidFill>
                  <a:srgbClr val="FFFD9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인공위성 정보 수집 </a:t>
            </a:r>
            <a:r>
              <a:rPr kumimoji="1" lang="en-US" altLang="ko-KR" sz="1200" b="1" dirty="0">
                <a:solidFill>
                  <a:srgbClr val="FFFD9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R&amp;D </a:t>
            </a:r>
            <a:r>
              <a:rPr kumimoji="1" lang="ko-KR" altLang="en-US" sz="1200" b="1" dirty="0">
                <a:solidFill>
                  <a:srgbClr val="FFFD9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사업 참여</a:t>
            </a: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4D321CF2-2A19-8AED-41FA-5474DC6033CD}"/>
              </a:ext>
            </a:extLst>
          </p:cNvPr>
          <p:cNvGrpSpPr/>
          <p:nvPr/>
        </p:nvGrpSpPr>
        <p:grpSpPr>
          <a:xfrm>
            <a:off x="250032" y="2271367"/>
            <a:ext cx="1859550" cy="62975"/>
            <a:chOff x="1728636" y="2271369"/>
            <a:chExt cx="1859550" cy="62975"/>
          </a:xfrm>
        </p:grpSpPr>
        <p:sp>
          <p:nvSpPr>
            <p:cNvPr id="209" name="L 도형 208">
              <a:extLst>
                <a:ext uri="{FF2B5EF4-FFF2-40B4-BE49-F238E27FC236}">
                  <a16:creationId xmlns:a16="http://schemas.microsoft.com/office/drawing/2014/main" id="{C046592B-E90B-395E-E381-18A4AFC207FD}"/>
                </a:ext>
              </a:extLst>
            </p:cNvPr>
            <p:cNvSpPr/>
            <p:nvPr/>
          </p:nvSpPr>
          <p:spPr>
            <a:xfrm rot="5400000">
              <a:off x="1728636" y="2271369"/>
              <a:ext cx="62975" cy="62975"/>
            </a:xfrm>
            <a:prstGeom prst="corner">
              <a:avLst>
                <a:gd name="adj1" fmla="val 12061"/>
                <a:gd name="adj2" fmla="val 11298"/>
              </a:avLst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10" name="L 도형 209">
              <a:extLst>
                <a:ext uri="{FF2B5EF4-FFF2-40B4-BE49-F238E27FC236}">
                  <a16:creationId xmlns:a16="http://schemas.microsoft.com/office/drawing/2014/main" id="{10618FC9-8F29-0B92-464F-2590A0C308FB}"/>
                </a:ext>
              </a:extLst>
            </p:cNvPr>
            <p:cNvSpPr/>
            <p:nvPr/>
          </p:nvSpPr>
          <p:spPr>
            <a:xfrm rot="16200000" flipH="1">
              <a:off x="3525211" y="2271369"/>
              <a:ext cx="62975" cy="62975"/>
            </a:xfrm>
            <a:prstGeom prst="corner">
              <a:avLst>
                <a:gd name="adj1" fmla="val 12061"/>
                <a:gd name="adj2" fmla="val 11298"/>
              </a:avLst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8BE49741-E53A-F882-D61B-963382E30054}"/>
              </a:ext>
            </a:extLst>
          </p:cNvPr>
          <p:cNvSpPr txBox="1"/>
          <p:nvPr/>
        </p:nvSpPr>
        <p:spPr>
          <a:xfrm>
            <a:off x="573281" y="2358553"/>
            <a:ext cx="123687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600" b="1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6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실무 경험</a:t>
            </a:r>
            <a:endParaRPr lang="en-US" altLang="ko-KR" sz="1600" b="1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711C15F-DB2D-90BB-7109-9F3A9B570FDA}"/>
              </a:ext>
            </a:extLst>
          </p:cNvPr>
          <p:cNvSpPr txBox="1"/>
          <p:nvPr/>
        </p:nvSpPr>
        <p:spPr>
          <a:xfrm>
            <a:off x="2234410" y="2597338"/>
            <a:ext cx="123271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ko-KR" altLang="en-US" b="1" dirty="0">
                <a:solidFill>
                  <a:srgbClr val="FFFD9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오승훈</a:t>
            </a:r>
            <a:r>
              <a:rPr lang="ko-KR" altLang="en-US" sz="1600" b="1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100" b="1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대표이사</a:t>
            </a:r>
            <a:endParaRPr lang="en-US" altLang="ko-KR" sz="1600" b="1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0128D007-DBB5-0AAD-37B0-E6093F82B222}"/>
              </a:ext>
            </a:extLst>
          </p:cNvPr>
          <p:cNvGrpSpPr/>
          <p:nvPr/>
        </p:nvGrpSpPr>
        <p:grpSpPr>
          <a:xfrm>
            <a:off x="2416175" y="2295935"/>
            <a:ext cx="1091268" cy="229796"/>
            <a:chOff x="1121360" y="2962277"/>
            <a:chExt cx="1170373" cy="229796"/>
          </a:xfrm>
        </p:grpSpPr>
        <p:sp>
          <p:nvSpPr>
            <p:cNvPr id="214" name="사각형: 둥근 모서리 213">
              <a:extLst>
                <a:ext uri="{FF2B5EF4-FFF2-40B4-BE49-F238E27FC236}">
                  <a16:creationId xmlns:a16="http://schemas.microsoft.com/office/drawing/2014/main" id="{12E87CD2-6CC5-24B4-F632-7135F46EB4F9}"/>
                </a:ext>
              </a:extLst>
            </p:cNvPr>
            <p:cNvSpPr/>
            <p:nvPr/>
          </p:nvSpPr>
          <p:spPr>
            <a:xfrm>
              <a:off x="1121360" y="2962277"/>
              <a:ext cx="1170373" cy="2190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A3EDCE9-F29D-43EE-0E26-56ECAC42FF73}"/>
                </a:ext>
              </a:extLst>
            </p:cNvPr>
            <p:cNvSpPr txBox="1"/>
            <p:nvPr/>
          </p:nvSpPr>
          <p:spPr>
            <a:xfrm>
              <a:off x="1558816" y="2976629"/>
              <a:ext cx="35484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4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멘토</a:t>
              </a:r>
              <a:endParaRPr lang="en-US" altLang="ko-KR" sz="1400" b="1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16" name="사각형: 둥근 위쪽 모서리 188">
            <a:extLst>
              <a:ext uri="{FF2B5EF4-FFF2-40B4-BE49-F238E27FC236}">
                <a16:creationId xmlns:a16="http://schemas.microsoft.com/office/drawing/2014/main" id="{B39E7A14-9037-88A2-BB49-85ABDAD8F2FA}"/>
              </a:ext>
            </a:extLst>
          </p:cNvPr>
          <p:cNvSpPr/>
          <p:nvPr/>
        </p:nvSpPr>
        <p:spPr>
          <a:xfrm>
            <a:off x="0" y="3060287"/>
            <a:ext cx="3697514" cy="1403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B652C1A-EB70-7A6F-6A97-2565E55A3257}"/>
              </a:ext>
            </a:extLst>
          </p:cNvPr>
          <p:cNvSpPr/>
          <p:nvPr/>
        </p:nvSpPr>
        <p:spPr>
          <a:xfrm>
            <a:off x="0" y="3126251"/>
            <a:ext cx="3697514" cy="362864"/>
          </a:xfrm>
          <a:prstGeom prst="rect">
            <a:avLst/>
          </a:prstGeom>
          <a:solidFill>
            <a:srgbClr val="ED1B2F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C75FD85-7351-AD90-2CAD-5B59EDB56421}"/>
              </a:ext>
            </a:extLst>
          </p:cNvPr>
          <p:cNvSpPr txBox="1"/>
          <p:nvPr/>
        </p:nvSpPr>
        <p:spPr>
          <a:xfrm>
            <a:off x="727757" y="3218789"/>
            <a:ext cx="21829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1400" b="1" spc="-6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DD112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XpressEngine</a:t>
            </a:r>
            <a:r>
              <a:rPr lang="en-US" altLang="ko-KR" sz="1400" b="1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DD112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CMS </a:t>
            </a:r>
            <a:r>
              <a:rPr lang="ko-KR" altLang="en-US" sz="1400" b="1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DD112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2922F96D-794A-0E5B-EAEB-88A480260BAE}"/>
              </a:ext>
            </a:extLst>
          </p:cNvPr>
          <p:cNvSpPr txBox="1"/>
          <p:nvPr/>
        </p:nvSpPr>
        <p:spPr>
          <a:xfrm>
            <a:off x="83519" y="3668900"/>
            <a:ext cx="330699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본 과제에서 활용할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XpressEngine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CMS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20" name="Picture 2" descr="C:\Users\kbh\Desktop\03간장소스\아이콘_다운\1399527434_check.png">
            <a:extLst>
              <a:ext uri="{FF2B5EF4-FFF2-40B4-BE49-F238E27FC236}">
                <a16:creationId xmlns:a16="http://schemas.microsoft.com/office/drawing/2014/main" id="{EA6F3565-13C1-9684-4B4C-6077C42F2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0829" y="4596606"/>
            <a:ext cx="213845" cy="191731"/>
          </a:xfrm>
          <a:prstGeom prst="rect">
            <a:avLst/>
          </a:prstGeom>
          <a:noFill/>
        </p:spPr>
      </p:pic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82AC9FDD-96CD-8F21-DA45-B4DB485B92DE}"/>
              </a:ext>
            </a:extLst>
          </p:cNvPr>
          <p:cNvGrpSpPr/>
          <p:nvPr/>
        </p:nvGrpSpPr>
        <p:grpSpPr>
          <a:xfrm>
            <a:off x="37974" y="3228694"/>
            <a:ext cx="159298" cy="159298"/>
            <a:chOff x="1433225" y="2211731"/>
            <a:chExt cx="159298" cy="159298"/>
          </a:xfrm>
        </p:grpSpPr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BF5ED6D7-4EE2-A03C-8486-D03FC6F437B3}"/>
                </a:ext>
              </a:extLst>
            </p:cNvPr>
            <p:cNvSpPr/>
            <p:nvPr/>
          </p:nvSpPr>
          <p:spPr>
            <a:xfrm>
              <a:off x="1433225" y="2211731"/>
              <a:ext cx="159298" cy="1592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27" name="이등변 삼각형 226">
              <a:extLst>
                <a:ext uri="{FF2B5EF4-FFF2-40B4-BE49-F238E27FC236}">
                  <a16:creationId xmlns:a16="http://schemas.microsoft.com/office/drawing/2014/main" id="{8532ABEB-1BBC-66B1-CB0A-5496CDB092C8}"/>
                </a:ext>
              </a:extLst>
            </p:cNvPr>
            <p:cNvSpPr/>
            <p:nvPr/>
          </p:nvSpPr>
          <p:spPr>
            <a:xfrm flipV="1">
              <a:off x="1473143" y="2266747"/>
              <a:ext cx="79463" cy="68503"/>
            </a:xfrm>
            <a:prstGeom prst="triangle">
              <a:avLst/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943D7602-F08E-3B47-F639-F18C641E8753}"/>
              </a:ext>
            </a:extLst>
          </p:cNvPr>
          <p:cNvGrpSpPr/>
          <p:nvPr/>
        </p:nvGrpSpPr>
        <p:grpSpPr>
          <a:xfrm>
            <a:off x="3494358" y="3228694"/>
            <a:ext cx="159298" cy="159298"/>
            <a:chOff x="1528293" y="2211731"/>
            <a:chExt cx="159298" cy="159298"/>
          </a:xfrm>
        </p:grpSpPr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DCA65CE1-4DA5-68C4-FBC9-DD1F4D58D91C}"/>
                </a:ext>
              </a:extLst>
            </p:cNvPr>
            <p:cNvSpPr/>
            <p:nvPr/>
          </p:nvSpPr>
          <p:spPr>
            <a:xfrm>
              <a:off x="1528293" y="2211731"/>
              <a:ext cx="159298" cy="1592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25" name="이등변 삼각형 224">
              <a:extLst>
                <a:ext uri="{FF2B5EF4-FFF2-40B4-BE49-F238E27FC236}">
                  <a16:creationId xmlns:a16="http://schemas.microsoft.com/office/drawing/2014/main" id="{9ABC360C-128C-BD11-342D-4FE2A9210CBD}"/>
                </a:ext>
              </a:extLst>
            </p:cNvPr>
            <p:cNvSpPr/>
            <p:nvPr/>
          </p:nvSpPr>
          <p:spPr>
            <a:xfrm flipV="1">
              <a:off x="1568211" y="2266747"/>
              <a:ext cx="79463" cy="68503"/>
            </a:xfrm>
            <a:prstGeom prst="triangle">
              <a:avLst/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228" name="Picture 11" descr="C:\Users\Administrator\Desktop\shutterstock_447877315 [Converted].png">
            <a:extLst>
              <a:ext uri="{FF2B5EF4-FFF2-40B4-BE49-F238E27FC236}">
                <a16:creationId xmlns:a16="http://schemas.microsoft.com/office/drawing/2014/main" id="{9E3C6578-766F-54FB-68BE-177DF671D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4139671"/>
            <a:ext cx="293914" cy="3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" name="슬라이드 번호 개체 틀 5">
            <a:extLst>
              <a:ext uri="{FF2B5EF4-FFF2-40B4-BE49-F238E27FC236}">
                <a16:creationId xmlns:a16="http://schemas.microsoft.com/office/drawing/2014/main" id="{159BBC48-12EB-75EE-D805-EA8089BEBF8B}"/>
              </a:ext>
            </a:extLst>
          </p:cNvPr>
          <p:cNvSpPr txBox="1">
            <a:spLocks/>
          </p:cNvSpPr>
          <p:nvPr/>
        </p:nvSpPr>
        <p:spPr>
          <a:xfrm>
            <a:off x="5197476" y="7313128"/>
            <a:ext cx="512762" cy="200994"/>
          </a:xfrm>
          <a:prstGeom prst="roundRect">
            <a:avLst>
              <a:gd name="adj" fmla="val 50000"/>
            </a:avLst>
          </a:prstGeom>
          <a:solidFill>
            <a:srgbClr val="EAEAEA"/>
          </a:solidFill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-13-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99" name="그룹 498">
            <a:extLst>
              <a:ext uri="{FF2B5EF4-FFF2-40B4-BE49-F238E27FC236}">
                <a16:creationId xmlns:a16="http://schemas.microsoft.com/office/drawing/2014/main" id="{922A9AF1-1134-5F61-A3FD-E02B27E11E07}"/>
              </a:ext>
            </a:extLst>
          </p:cNvPr>
          <p:cNvGrpSpPr/>
          <p:nvPr/>
        </p:nvGrpSpPr>
        <p:grpSpPr>
          <a:xfrm>
            <a:off x="6634837" y="3812416"/>
            <a:ext cx="1437503" cy="682392"/>
            <a:chOff x="4540817" y="3546708"/>
            <a:chExt cx="2010125" cy="682392"/>
          </a:xfrm>
        </p:grpSpPr>
        <p:sp>
          <p:nvSpPr>
            <p:cNvPr id="500" name="사각형: 둥근 모서리 499">
              <a:extLst>
                <a:ext uri="{FF2B5EF4-FFF2-40B4-BE49-F238E27FC236}">
                  <a16:creationId xmlns:a16="http://schemas.microsoft.com/office/drawing/2014/main" id="{78BD1554-E40F-F8C3-D20B-D53EE7254779}"/>
                </a:ext>
              </a:extLst>
            </p:cNvPr>
            <p:cNvSpPr/>
            <p:nvPr/>
          </p:nvSpPr>
          <p:spPr>
            <a:xfrm>
              <a:off x="4540817" y="3546709"/>
              <a:ext cx="2010125" cy="682391"/>
            </a:xfrm>
            <a:prstGeom prst="roundRect">
              <a:avLst>
                <a:gd name="adj" fmla="val 4020"/>
              </a:avLst>
            </a:prstGeom>
            <a:solidFill>
              <a:schemeClr val="bg1"/>
            </a:solidFill>
            <a:ln>
              <a:noFill/>
            </a:ln>
            <a:effectLst>
              <a:outerShdw dist="3175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501" name="사각형: 둥근 위쪽 모서리 500">
              <a:extLst>
                <a:ext uri="{FF2B5EF4-FFF2-40B4-BE49-F238E27FC236}">
                  <a16:creationId xmlns:a16="http://schemas.microsoft.com/office/drawing/2014/main" id="{74C96D77-0BFC-9B45-9A67-3B0CCEDA59A8}"/>
                </a:ext>
              </a:extLst>
            </p:cNvPr>
            <p:cNvSpPr/>
            <p:nvPr/>
          </p:nvSpPr>
          <p:spPr>
            <a:xfrm>
              <a:off x="4540817" y="3546708"/>
              <a:ext cx="2010125" cy="345841"/>
            </a:xfrm>
            <a:prstGeom prst="round2SameRect">
              <a:avLst>
                <a:gd name="adj1" fmla="val 20509"/>
                <a:gd name="adj2" fmla="val 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502" name="TextBox 501">
              <a:extLst>
                <a:ext uri="{FF2B5EF4-FFF2-40B4-BE49-F238E27FC236}">
                  <a16:creationId xmlns:a16="http://schemas.microsoft.com/office/drawing/2014/main" id="{3046E21B-9581-032F-969D-35A8FF4C04CE}"/>
                </a:ext>
              </a:extLst>
            </p:cNvPr>
            <p:cNvSpPr txBox="1"/>
            <p:nvPr/>
          </p:nvSpPr>
          <p:spPr>
            <a:xfrm>
              <a:off x="5382538" y="3681221"/>
              <a:ext cx="3344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b="1" spc="-3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멘토</a:t>
              </a:r>
              <a:endParaRPr lang="en-US" altLang="ko-KR" sz="1000" b="1" spc="-3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A1BDA828-C3F1-5B80-CB43-3E340C02FA45}"/>
                </a:ext>
              </a:extLst>
            </p:cNvPr>
            <p:cNvSpPr txBox="1"/>
            <p:nvPr/>
          </p:nvSpPr>
          <p:spPr>
            <a:xfrm>
              <a:off x="5249548" y="3942157"/>
              <a:ext cx="544697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5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206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오승훈</a:t>
              </a:r>
              <a:endParaRPr lang="ko-KR" altLang="en-US" sz="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504" name="직선 연결선 503">
              <a:extLst>
                <a:ext uri="{FF2B5EF4-FFF2-40B4-BE49-F238E27FC236}">
                  <a16:creationId xmlns:a16="http://schemas.microsoft.com/office/drawing/2014/main" id="{3512E879-647D-1E8F-7A63-10DD23132298}"/>
                </a:ext>
              </a:extLst>
            </p:cNvPr>
            <p:cNvCxnSpPr>
              <a:cxnSpLocks/>
            </p:cNvCxnSpPr>
            <p:nvPr/>
          </p:nvCxnSpPr>
          <p:spPr>
            <a:xfrm>
              <a:off x="4592840" y="4165897"/>
              <a:ext cx="1889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1" name="직선 연결선 510">
            <a:extLst>
              <a:ext uri="{FF2B5EF4-FFF2-40B4-BE49-F238E27FC236}">
                <a16:creationId xmlns:a16="http://schemas.microsoft.com/office/drawing/2014/main" id="{1DE2E5C0-3D36-D6C5-41C1-5E75495BA97E}"/>
              </a:ext>
            </a:extLst>
          </p:cNvPr>
          <p:cNvCxnSpPr>
            <a:cxnSpLocks/>
            <a:stCxn id="500" idx="2"/>
            <a:endCxn id="480" idx="3"/>
          </p:cNvCxnSpPr>
          <p:nvPr/>
        </p:nvCxnSpPr>
        <p:spPr>
          <a:xfrm>
            <a:off x="7353588" y="4494808"/>
            <a:ext cx="1123" cy="126074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8380062D-1E88-9775-DA59-382DCA74C0C7}"/>
              </a:ext>
            </a:extLst>
          </p:cNvPr>
          <p:cNvSpPr/>
          <p:nvPr/>
        </p:nvSpPr>
        <p:spPr>
          <a:xfrm>
            <a:off x="71054" y="4956283"/>
            <a:ext cx="3669791" cy="1949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ACD6D762-AC97-2E31-1A23-CE51E4BF6791}"/>
              </a:ext>
            </a:extLst>
          </p:cNvPr>
          <p:cNvSpPr txBox="1"/>
          <p:nvPr/>
        </p:nvSpPr>
        <p:spPr>
          <a:xfrm>
            <a:off x="175881" y="5125181"/>
            <a:ext cx="287739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80975" indent="-180975"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ko-KR" altLang="en-US" sz="12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국방 </a:t>
            </a:r>
            <a:r>
              <a:rPr lang="en-US" altLang="ko-KR" sz="12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R&amp;D </a:t>
            </a:r>
            <a:r>
              <a:rPr lang="ko-KR" altLang="en-US" sz="12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사업 참여하여 본 과제와 동일한 </a:t>
            </a:r>
            <a:br>
              <a:rPr lang="en-US" altLang="ko-KR" sz="12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ko-KR" altLang="en-US" sz="12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과업에 대하여 </a:t>
            </a:r>
            <a:r>
              <a:rPr lang="ko-KR" altLang="en-US" sz="1200" spc="-6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수행중</a:t>
            </a:r>
            <a:endParaRPr lang="en-US" altLang="ko-KR" sz="12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513" name="연결선: 꺾임 512">
            <a:extLst>
              <a:ext uri="{FF2B5EF4-FFF2-40B4-BE49-F238E27FC236}">
                <a16:creationId xmlns:a16="http://schemas.microsoft.com/office/drawing/2014/main" id="{746C1BA7-8B5F-521D-B154-08230DE53844}"/>
              </a:ext>
            </a:extLst>
          </p:cNvPr>
          <p:cNvCxnSpPr>
            <a:cxnSpLocks/>
            <a:stCxn id="468" idx="3"/>
            <a:endCxn id="489" idx="3"/>
          </p:cNvCxnSpPr>
          <p:nvPr/>
        </p:nvCxnSpPr>
        <p:spPr>
          <a:xfrm rot="5400000" flipH="1" flipV="1">
            <a:off x="7351529" y="4360392"/>
            <a:ext cx="12700" cy="2790326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1" name="그룹 610">
            <a:extLst>
              <a:ext uri="{FF2B5EF4-FFF2-40B4-BE49-F238E27FC236}">
                <a16:creationId xmlns:a16="http://schemas.microsoft.com/office/drawing/2014/main" id="{ADFDFA92-16C0-D0B6-36C8-274917F5364F}"/>
              </a:ext>
            </a:extLst>
          </p:cNvPr>
          <p:cNvGrpSpPr/>
          <p:nvPr/>
        </p:nvGrpSpPr>
        <p:grpSpPr>
          <a:xfrm>
            <a:off x="5333669" y="5755555"/>
            <a:ext cx="1245393" cy="682392"/>
            <a:chOff x="5399956" y="4754815"/>
            <a:chExt cx="1369932" cy="682392"/>
          </a:xfrm>
        </p:grpSpPr>
        <p:sp>
          <p:nvSpPr>
            <p:cNvPr id="467" name="사각형: 둥근 모서리 466">
              <a:extLst>
                <a:ext uri="{FF2B5EF4-FFF2-40B4-BE49-F238E27FC236}">
                  <a16:creationId xmlns:a16="http://schemas.microsoft.com/office/drawing/2014/main" id="{6BB78658-96D0-F5D1-DBA6-A405D11648B7}"/>
                </a:ext>
              </a:extLst>
            </p:cNvPr>
            <p:cNvSpPr/>
            <p:nvPr/>
          </p:nvSpPr>
          <p:spPr>
            <a:xfrm>
              <a:off x="5399956" y="4754816"/>
              <a:ext cx="1369932" cy="682391"/>
            </a:xfrm>
            <a:prstGeom prst="roundRect">
              <a:avLst>
                <a:gd name="adj" fmla="val 4020"/>
              </a:avLst>
            </a:prstGeom>
            <a:solidFill>
              <a:schemeClr val="bg1"/>
            </a:solidFill>
            <a:ln>
              <a:noFill/>
            </a:ln>
            <a:effectLst>
              <a:outerShdw dist="3175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68" name="사각형: 둥근 위쪽 모서리 467">
              <a:extLst>
                <a:ext uri="{FF2B5EF4-FFF2-40B4-BE49-F238E27FC236}">
                  <a16:creationId xmlns:a16="http://schemas.microsoft.com/office/drawing/2014/main" id="{86426D65-0276-C105-8385-3C2375AE6B3C}"/>
                </a:ext>
              </a:extLst>
            </p:cNvPr>
            <p:cNvSpPr/>
            <p:nvPr/>
          </p:nvSpPr>
          <p:spPr>
            <a:xfrm>
              <a:off x="5399956" y="4754815"/>
              <a:ext cx="1369932" cy="345841"/>
            </a:xfrm>
            <a:prstGeom prst="round2SameRect">
              <a:avLst>
                <a:gd name="adj1" fmla="val 20509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69" name="TextBox 468">
              <a:extLst>
                <a:ext uri="{FF2B5EF4-FFF2-40B4-BE49-F238E27FC236}">
                  <a16:creationId xmlns:a16="http://schemas.microsoft.com/office/drawing/2014/main" id="{F65A5812-73C0-26D1-3782-A28B089CD6EB}"/>
                </a:ext>
              </a:extLst>
            </p:cNvPr>
            <p:cNvSpPr txBox="1"/>
            <p:nvPr/>
          </p:nvSpPr>
          <p:spPr>
            <a:xfrm>
              <a:off x="5741428" y="4851228"/>
              <a:ext cx="6922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b="1" spc="-3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데이터 수집</a:t>
              </a:r>
              <a:endParaRPr lang="en-US" altLang="ko-KR" sz="1000" b="1" spc="-3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id="{AC51EEB0-682A-950D-2E49-E62B4C787FE0}"/>
                </a:ext>
              </a:extLst>
            </p:cNvPr>
            <p:cNvSpPr txBox="1"/>
            <p:nvPr/>
          </p:nvSpPr>
          <p:spPr>
            <a:xfrm>
              <a:off x="5985316" y="5150264"/>
              <a:ext cx="271548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한별</a:t>
              </a:r>
              <a:endParaRPr lang="ko-KR" altLang="en-US" sz="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471" name="직선 연결선 470">
              <a:extLst>
                <a:ext uri="{FF2B5EF4-FFF2-40B4-BE49-F238E27FC236}">
                  <a16:creationId xmlns:a16="http://schemas.microsoft.com/office/drawing/2014/main" id="{8AC580D7-2580-3B42-2E9D-5111FC7E4B61}"/>
                </a:ext>
              </a:extLst>
            </p:cNvPr>
            <p:cNvCxnSpPr>
              <a:cxnSpLocks/>
            </p:cNvCxnSpPr>
            <p:nvPr/>
          </p:nvCxnSpPr>
          <p:spPr>
            <a:xfrm>
              <a:off x="5435411" y="5374004"/>
              <a:ext cx="12877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8" name="그룹 477">
            <a:extLst>
              <a:ext uri="{FF2B5EF4-FFF2-40B4-BE49-F238E27FC236}">
                <a16:creationId xmlns:a16="http://schemas.microsoft.com/office/drawing/2014/main" id="{F1F655A8-7117-E131-BE2E-AE2EABA743DD}"/>
              </a:ext>
            </a:extLst>
          </p:cNvPr>
          <p:cNvGrpSpPr/>
          <p:nvPr/>
        </p:nvGrpSpPr>
        <p:grpSpPr>
          <a:xfrm>
            <a:off x="6732015" y="5755555"/>
            <a:ext cx="1245392" cy="682392"/>
            <a:chOff x="4280253" y="4604566"/>
            <a:chExt cx="2010125" cy="682392"/>
          </a:xfrm>
        </p:grpSpPr>
        <p:sp>
          <p:nvSpPr>
            <p:cNvPr id="479" name="사각형: 둥근 모서리 478">
              <a:extLst>
                <a:ext uri="{FF2B5EF4-FFF2-40B4-BE49-F238E27FC236}">
                  <a16:creationId xmlns:a16="http://schemas.microsoft.com/office/drawing/2014/main" id="{FF420900-F7CD-C70A-83A9-45C9C9834C80}"/>
                </a:ext>
              </a:extLst>
            </p:cNvPr>
            <p:cNvSpPr/>
            <p:nvPr/>
          </p:nvSpPr>
          <p:spPr>
            <a:xfrm>
              <a:off x="4280253" y="4604567"/>
              <a:ext cx="2010125" cy="682391"/>
            </a:xfrm>
            <a:prstGeom prst="roundRect">
              <a:avLst>
                <a:gd name="adj" fmla="val 4020"/>
              </a:avLst>
            </a:prstGeom>
            <a:solidFill>
              <a:schemeClr val="bg1"/>
            </a:solidFill>
            <a:ln>
              <a:noFill/>
            </a:ln>
            <a:effectLst>
              <a:outerShdw dist="3175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80" name="사각형: 둥근 위쪽 모서리 479">
              <a:extLst>
                <a:ext uri="{FF2B5EF4-FFF2-40B4-BE49-F238E27FC236}">
                  <a16:creationId xmlns:a16="http://schemas.microsoft.com/office/drawing/2014/main" id="{58FD96F7-FD9C-D84B-101A-CFB02EA6A432}"/>
                </a:ext>
              </a:extLst>
            </p:cNvPr>
            <p:cNvSpPr/>
            <p:nvPr/>
          </p:nvSpPr>
          <p:spPr>
            <a:xfrm>
              <a:off x="4280253" y="4604566"/>
              <a:ext cx="2010125" cy="345841"/>
            </a:xfrm>
            <a:prstGeom prst="round2SameRect">
              <a:avLst>
                <a:gd name="adj1" fmla="val 20509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00944193-A1A9-AFCE-8390-8A8AB9BF8729}"/>
                </a:ext>
              </a:extLst>
            </p:cNvPr>
            <p:cNvSpPr txBox="1"/>
            <p:nvPr/>
          </p:nvSpPr>
          <p:spPr>
            <a:xfrm>
              <a:off x="4670826" y="4673642"/>
              <a:ext cx="1236742" cy="27892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lnSpc>
                  <a:spcPts val="900"/>
                </a:lnSpc>
                <a:spcAft>
                  <a:spcPts val="300"/>
                </a:spcAft>
              </a:pPr>
              <a:r>
                <a:rPr lang="ko-KR" altLang="en-US" sz="1000" b="1" spc="-3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대시보드</a:t>
              </a:r>
              <a:endParaRPr lang="en-US" altLang="ko-KR" sz="1000" b="1" spc="-3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>
                <a:lnSpc>
                  <a:spcPts val="900"/>
                </a:lnSpc>
                <a:spcAft>
                  <a:spcPts val="300"/>
                </a:spcAft>
              </a:pPr>
              <a:r>
                <a:rPr lang="en-US" altLang="ko-KR" sz="1000" b="1" spc="-3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(Back-end)</a:t>
              </a:r>
            </a:p>
          </p:txBody>
        </p:sp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F1BC0B68-F6B5-E915-ADB8-084B0557CAEB}"/>
                </a:ext>
              </a:extLst>
            </p:cNvPr>
            <p:cNvSpPr txBox="1"/>
            <p:nvPr/>
          </p:nvSpPr>
          <p:spPr>
            <a:xfrm>
              <a:off x="4998158" y="5000015"/>
              <a:ext cx="5976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김광민</a:t>
              </a:r>
              <a:endParaRPr lang="ko-KR" altLang="en-US" sz="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486" name="직선 연결선 485">
              <a:extLst>
                <a:ext uri="{FF2B5EF4-FFF2-40B4-BE49-F238E27FC236}">
                  <a16:creationId xmlns:a16="http://schemas.microsoft.com/office/drawing/2014/main" id="{4F086925-487D-CC17-E350-F8BC9A9B1600}"/>
                </a:ext>
              </a:extLst>
            </p:cNvPr>
            <p:cNvCxnSpPr>
              <a:cxnSpLocks/>
            </p:cNvCxnSpPr>
            <p:nvPr/>
          </p:nvCxnSpPr>
          <p:spPr>
            <a:xfrm>
              <a:off x="4332276" y="5223755"/>
              <a:ext cx="188952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7" name="그룹 486">
            <a:extLst>
              <a:ext uri="{FF2B5EF4-FFF2-40B4-BE49-F238E27FC236}">
                <a16:creationId xmlns:a16="http://schemas.microsoft.com/office/drawing/2014/main" id="{DF126C32-0BCB-B861-DC90-50BA36D7051D}"/>
              </a:ext>
            </a:extLst>
          </p:cNvPr>
          <p:cNvGrpSpPr/>
          <p:nvPr/>
        </p:nvGrpSpPr>
        <p:grpSpPr>
          <a:xfrm>
            <a:off x="8123995" y="5755555"/>
            <a:ext cx="1245393" cy="682392"/>
            <a:chOff x="4280253" y="4604566"/>
            <a:chExt cx="2010125" cy="682392"/>
          </a:xfrm>
        </p:grpSpPr>
        <p:sp>
          <p:nvSpPr>
            <p:cNvPr id="488" name="사각형: 둥근 모서리 487">
              <a:extLst>
                <a:ext uri="{FF2B5EF4-FFF2-40B4-BE49-F238E27FC236}">
                  <a16:creationId xmlns:a16="http://schemas.microsoft.com/office/drawing/2014/main" id="{EF2ECCCC-47C8-D76A-8F78-D47802EF9B71}"/>
                </a:ext>
              </a:extLst>
            </p:cNvPr>
            <p:cNvSpPr/>
            <p:nvPr/>
          </p:nvSpPr>
          <p:spPr>
            <a:xfrm>
              <a:off x="4280253" y="4604567"/>
              <a:ext cx="2010125" cy="682391"/>
            </a:xfrm>
            <a:prstGeom prst="roundRect">
              <a:avLst>
                <a:gd name="adj" fmla="val 4020"/>
              </a:avLst>
            </a:prstGeom>
            <a:solidFill>
              <a:schemeClr val="bg1"/>
            </a:solidFill>
            <a:ln>
              <a:noFill/>
            </a:ln>
            <a:effectLst>
              <a:outerShdw dist="3175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89" name="사각형: 둥근 위쪽 모서리 488">
              <a:extLst>
                <a:ext uri="{FF2B5EF4-FFF2-40B4-BE49-F238E27FC236}">
                  <a16:creationId xmlns:a16="http://schemas.microsoft.com/office/drawing/2014/main" id="{BB409039-633E-E7D3-7D2C-17C2623A720F}"/>
                </a:ext>
              </a:extLst>
            </p:cNvPr>
            <p:cNvSpPr/>
            <p:nvPr/>
          </p:nvSpPr>
          <p:spPr>
            <a:xfrm>
              <a:off x="4280253" y="4604566"/>
              <a:ext cx="2010125" cy="345841"/>
            </a:xfrm>
            <a:prstGeom prst="round2SameRect">
              <a:avLst>
                <a:gd name="adj1" fmla="val 20509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1E5424C7-FC17-EF5F-96F5-2C28DB2F4EBB}"/>
                </a:ext>
              </a:extLst>
            </p:cNvPr>
            <p:cNvSpPr txBox="1"/>
            <p:nvPr/>
          </p:nvSpPr>
          <p:spPr>
            <a:xfrm>
              <a:off x="4823991" y="4673642"/>
              <a:ext cx="930404" cy="27892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lnSpc>
                  <a:spcPts val="900"/>
                </a:lnSpc>
                <a:spcAft>
                  <a:spcPts val="300"/>
                </a:spcAft>
              </a:pPr>
              <a:r>
                <a:rPr lang="ko-KR" altLang="en-US" sz="1000" b="1" spc="-3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대시보드</a:t>
              </a:r>
              <a:endParaRPr lang="en-US" altLang="ko-KR" sz="1000" b="1" spc="-3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>
                <a:lnSpc>
                  <a:spcPts val="900"/>
                </a:lnSpc>
                <a:spcAft>
                  <a:spcPts val="300"/>
                </a:spcAft>
              </a:pPr>
              <a:r>
                <a:rPr lang="en-US" altLang="ko-KR" sz="1000" b="1" spc="-3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(</a:t>
              </a:r>
              <a:r>
                <a:rPr lang="ko-KR" altLang="en-US" sz="1000" b="1" spc="-3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퍼블리싱</a:t>
              </a:r>
              <a:r>
                <a:rPr lang="en-US" altLang="ko-KR" sz="1000" b="1" spc="-3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)</a:t>
              </a:r>
            </a:p>
          </p:txBody>
        </p: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EF19C486-8540-8A0E-7613-7B96C82F36BB}"/>
                </a:ext>
              </a:extLst>
            </p:cNvPr>
            <p:cNvSpPr txBox="1"/>
            <p:nvPr/>
          </p:nvSpPr>
          <p:spPr>
            <a:xfrm>
              <a:off x="5047310" y="5000015"/>
              <a:ext cx="5976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김영철</a:t>
              </a:r>
              <a:endParaRPr lang="ko-KR" altLang="en-US" sz="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492" name="직선 연결선 491">
              <a:extLst>
                <a:ext uri="{FF2B5EF4-FFF2-40B4-BE49-F238E27FC236}">
                  <a16:creationId xmlns:a16="http://schemas.microsoft.com/office/drawing/2014/main" id="{2D1E4895-C9BA-3318-BD0B-6BF3AE6A7B9E}"/>
                </a:ext>
              </a:extLst>
            </p:cNvPr>
            <p:cNvCxnSpPr>
              <a:cxnSpLocks/>
            </p:cNvCxnSpPr>
            <p:nvPr/>
          </p:nvCxnSpPr>
          <p:spPr>
            <a:xfrm>
              <a:off x="4332276" y="5223755"/>
              <a:ext cx="188952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5" name="직사각형 624">
            <a:extLst>
              <a:ext uri="{FF2B5EF4-FFF2-40B4-BE49-F238E27FC236}">
                <a16:creationId xmlns:a16="http://schemas.microsoft.com/office/drawing/2014/main" id="{CA62F158-C592-B771-30DE-139E31CE6560}"/>
              </a:ext>
            </a:extLst>
          </p:cNvPr>
          <p:cNvSpPr/>
          <p:nvPr/>
        </p:nvSpPr>
        <p:spPr>
          <a:xfrm>
            <a:off x="3815049" y="3515573"/>
            <a:ext cx="7092141" cy="60551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2A2A2A"/>
              </a:gs>
            </a:gsLst>
            <a:lin ang="5400000" scaled="1"/>
          </a:gradFill>
          <a:ln w="6350">
            <a:noFill/>
          </a:ln>
        </p:spPr>
        <p:txBody>
          <a:bodyPr wrap="square" rtlCol="0" anchor="ctr">
            <a:noAutofit/>
          </a:bodyPr>
          <a:lstStyle/>
          <a:p>
            <a:pPr algn="ctr" defTabSz="995507">
              <a:defRPr/>
            </a:pPr>
            <a:endParaRPr lang="ko-KR" altLang="en-US" sz="1600" kern="0" dirty="0"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35" name="사각형: 둥근 모서리 10">
            <a:extLst>
              <a:ext uri="{FF2B5EF4-FFF2-40B4-BE49-F238E27FC236}">
                <a16:creationId xmlns:a16="http://schemas.microsoft.com/office/drawing/2014/main" id="{A3B9EA23-2FE3-5920-E981-9CEFB8E3C337}"/>
              </a:ext>
            </a:extLst>
          </p:cNvPr>
          <p:cNvSpPr/>
          <p:nvPr/>
        </p:nvSpPr>
        <p:spPr>
          <a:xfrm>
            <a:off x="3918494" y="2333120"/>
            <a:ext cx="3193211" cy="996131"/>
          </a:xfrm>
          <a:prstGeom prst="roundRect">
            <a:avLst>
              <a:gd name="adj" fmla="val 7786"/>
            </a:avLst>
          </a:prstGeom>
          <a:solidFill>
            <a:srgbClr val="DFE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36" name="사각형: 둥근 모서리 10">
            <a:extLst>
              <a:ext uri="{FF2B5EF4-FFF2-40B4-BE49-F238E27FC236}">
                <a16:creationId xmlns:a16="http://schemas.microsoft.com/office/drawing/2014/main" id="{726AD1AC-B57F-F307-592D-5E1F856030BE}"/>
              </a:ext>
            </a:extLst>
          </p:cNvPr>
          <p:cNvSpPr/>
          <p:nvPr/>
        </p:nvSpPr>
        <p:spPr>
          <a:xfrm>
            <a:off x="7614194" y="2333120"/>
            <a:ext cx="3193211" cy="996131"/>
          </a:xfrm>
          <a:prstGeom prst="roundRect">
            <a:avLst>
              <a:gd name="adj" fmla="val 7786"/>
            </a:avLst>
          </a:prstGeom>
          <a:solidFill>
            <a:srgbClr val="DFE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37" name="Picture 2" descr="C:\Users\woo\Desktop\Untitled-3.png">
            <a:extLst>
              <a:ext uri="{FF2B5EF4-FFF2-40B4-BE49-F238E27FC236}">
                <a16:creationId xmlns:a16="http://schemas.microsoft.com/office/drawing/2014/main" id="{77B77002-FA88-3CEC-74E9-C7A55D60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/>
          <a:srcRect l="2098" r="64031"/>
          <a:stretch/>
        </p:blipFill>
        <p:spPr bwMode="auto">
          <a:xfrm>
            <a:off x="3918494" y="2173713"/>
            <a:ext cx="3193211" cy="344978"/>
          </a:xfrm>
          <a:prstGeom prst="rect">
            <a:avLst/>
          </a:prstGeom>
          <a:noFill/>
        </p:spPr>
      </p:pic>
      <p:pic>
        <p:nvPicPr>
          <p:cNvPr id="638" name="Picture 2" descr="C:\Users\woo\Desktop\Untitled-3.png">
            <a:extLst>
              <a:ext uri="{FF2B5EF4-FFF2-40B4-BE49-F238E27FC236}">
                <a16:creationId xmlns:a16="http://schemas.microsoft.com/office/drawing/2014/main" id="{DF423691-EBFF-8AB2-858C-683C33DB5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/>
          <a:srcRect l="2098" r="64031"/>
          <a:stretch/>
        </p:blipFill>
        <p:spPr bwMode="auto">
          <a:xfrm>
            <a:off x="7623719" y="2173713"/>
            <a:ext cx="3193211" cy="344978"/>
          </a:xfrm>
          <a:prstGeom prst="rect">
            <a:avLst/>
          </a:prstGeom>
          <a:noFill/>
        </p:spPr>
      </p:pic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85509E12-6CAD-2E7F-95A2-6E92B2422D5E}"/>
              </a:ext>
            </a:extLst>
          </p:cNvPr>
          <p:cNvGrpSpPr/>
          <p:nvPr/>
        </p:nvGrpSpPr>
        <p:grpSpPr>
          <a:xfrm>
            <a:off x="4053955" y="2057689"/>
            <a:ext cx="2922289" cy="288513"/>
            <a:chOff x="4059377" y="2057689"/>
            <a:chExt cx="1712094" cy="288513"/>
          </a:xfrm>
        </p:grpSpPr>
        <p:sp>
          <p:nvSpPr>
            <p:cNvPr id="639" name="사각형: 둥근 위쪽 모서리 18">
              <a:extLst>
                <a:ext uri="{FF2B5EF4-FFF2-40B4-BE49-F238E27FC236}">
                  <a16:creationId xmlns:a16="http://schemas.microsoft.com/office/drawing/2014/main" id="{B0233EEA-F561-E624-DAC4-95FE030D1993}"/>
                </a:ext>
              </a:extLst>
            </p:cNvPr>
            <p:cNvSpPr/>
            <p:nvPr/>
          </p:nvSpPr>
          <p:spPr>
            <a:xfrm>
              <a:off x="4059377" y="2057689"/>
              <a:ext cx="1712094" cy="288513"/>
            </a:xfrm>
            <a:prstGeom prst="round2SameRect">
              <a:avLst/>
            </a:prstGeom>
            <a:solidFill>
              <a:srgbClr val="1C5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4BEDD0DA-0C73-BCEA-DA80-29A3064421A8}"/>
                </a:ext>
              </a:extLst>
            </p:cNvPr>
            <p:cNvSpPr txBox="1"/>
            <p:nvPr/>
          </p:nvSpPr>
          <p:spPr>
            <a:xfrm>
              <a:off x="4667765" y="2120880"/>
              <a:ext cx="59167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spcAft>
                  <a:spcPts val="100"/>
                </a:spcAft>
              </a:pPr>
              <a:r>
                <a:rPr lang="ko-KR" altLang="en-US" sz="120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엑스이허브</a:t>
              </a:r>
              <a:r>
                <a:rPr lang="en-US" altLang="ko-KR" sz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(</a:t>
              </a:r>
              <a:r>
                <a:rPr lang="ko-KR" altLang="en-US" sz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주</a:t>
              </a:r>
              <a:r>
                <a:rPr lang="en-US" altLang="ko-KR" sz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)</a:t>
              </a:r>
              <a:endPara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E1B4E8E5-9B2E-FA1C-D357-28E904569A5B}"/>
              </a:ext>
            </a:extLst>
          </p:cNvPr>
          <p:cNvGrpSpPr/>
          <p:nvPr/>
        </p:nvGrpSpPr>
        <p:grpSpPr>
          <a:xfrm>
            <a:off x="7751762" y="2033844"/>
            <a:ext cx="2918075" cy="288513"/>
            <a:chOff x="7942306" y="6646068"/>
            <a:chExt cx="1712094" cy="288513"/>
          </a:xfrm>
        </p:grpSpPr>
        <p:sp>
          <p:nvSpPr>
            <p:cNvPr id="1032" name="사각형: 둥근 위쪽 모서리 52">
              <a:extLst>
                <a:ext uri="{FF2B5EF4-FFF2-40B4-BE49-F238E27FC236}">
                  <a16:creationId xmlns:a16="http://schemas.microsoft.com/office/drawing/2014/main" id="{86630434-AD46-1F95-EBB6-E4BCBC8A0690}"/>
                </a:ext>
              </a:extLst>
            </p:cNvPr>
            <p:cNvSpPr/>
            <p:nvPr/>
          </p:nvSpPr>
          <p:spPr>
            <a:xfrm>
              <a:off x="7942306" y="6646068"/>
              <a:ext cx="1712094" cy="288513"/>
            </a:xfrm>
            <a:prstGeom prst="round2SameRect">
              <a:avLst/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105DB2CF-1710-A057-16DD-C26F4BCDAB93}"/>
                </a:ext>
              </a:extLst>
            </p:cNvPr>
            <p:cNvSpPr txBox="1"/>
            <p:nvPr/>
          </p:nvSpPr>
          <p:spPr>
            <a:xfrm>
              <a:off x="8465157" y="6709259"/>
              <a:ext cx="762758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spcAft>
                  <a:spcPts val="100"/>
                </a:spcAft>
              </a:pPr>
              <a:r>
                <a:rPr lang="en-US" altLang="ko-KR" sz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ED</a:t>
              </a:r>
              <a:r>
                <a:rPr lang="ko-KR" altLang="en-US" sz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팀</a:t>
              </a:r>
              <a:r>
                <a:rPr lang="en-US" altLang="ko-KR" sz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(</a:t>
              </a:r>
              <a:r>
                <a:rPr lang="ko-KR" altLang="en-US" sz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동국대학교</a:t>
              </a:r>
              <a:r>
                <a:rPr lang="en-US" altLang="ko-KR" sz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)</a:t>
              </a:r>
              <a:endPara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035" name="TextBox 1034">
            <a:extLst>
              <a:ext uri="{FF2B5EF4-FFF2-40B4-BE49-F238E27FC236}">
                <a16:creationId xmlns:a16="http://schemas.microsoft.com/office/drawing/2014/main" id="{F1AE6D6C-5DE4-268B-9CA9-119887BE559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992758" y="2621839"/>
            <a:ext cx="3063512" cy="302647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84138" indent="-84138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및 설계 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84138" indent="-84138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과제 진척 사항 관리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6592C239-3BCA-025E-DAAB-A378E721BE0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799736" y="2564306"/>
            <a:ext cx="2733543" cy="630942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84138" indent="-84138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API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84138" indent="-84138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관리 개발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84138" indent="-84138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대시보드 개발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84138" indent="-84138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통합 운영 테스트 및 기능 보완</a:t>
            </a:r>
          </a:p>
        </p:txBody>
      </p:sp>
      <p:sp>
        <p:nvSpPr>
          <p:cNvPr id="1047" name="타원 1046">
            <a:extLst>
              <a:ext uri="{FF2B5EF4-FFF2-40B4-BE49-F238E27FC236}">
                <a16:creationId xmlns:a16="http://schemas.microsoft.com/office/drawing/2014/main" id="{D0FAC4D5-B160-29E9-78F5-4FCE0D16277C}"/>
              </a:ext>
            </a:extLst>
          </p:cNvPr>
          <p:cNvSpPr/>
          <p:nvPr/>
        </p:nvSpPr>
        <p:spPr>
          <a:xfrm>
            <a:off x="6971825" y="1862953"/>
            <a:ext cx="785662" cy="78566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dist="1905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048" name="Picture 2" descr="악수 - 무료 비즈니스 및 금융개 아이콘">
            <a:extLst>
              <a:ext uri="{FF2B5EF4-FFF2-40B4-BE49-F238E27FC236}">
                <a16:creationId xmlns:a16="http://schemas.microsoft.com/office/drawing/2014/main" id="{340BFA5B-D4ED-E550-79FE-7495C1526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395" y="1958950"/>
            <a:ext cx="600146" cy="60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E096312-63D1-C788-2757-9103015B8575}"/>
              </a:ext>
            </a:extLst>
          </p:cNvPr>
          <p:cNvGrpSpPr/>
          <p:nvPr/>
        </p:nvGrpSpPr>
        <p:grpSpPr>
          <a:xfrm>
            <a:off x="6639380" y="4596607"/>
            <a:ext cx="1437503" cy="753668"/>
            <a:chOff x="4540817" y="3475432"/>
            <a:chExt cx="2010125" cy="753668"/>
          </a:xfrm>
        </p:grpSpPr>
        <p:sp>
          <p:nvSpPr>
            <p:cNvPr id="3" name="사각형: 둥근 모서리 38">
              <a:extLst>
                <a:ext uri="{FF2B5EF4-FFF2-40B4-BE49-F238E27FC236}">
                  <a16:creationId xmlns:a16="http://schemas.microsoft.com/office/drawing/2014/main" id="{68ADBAEA-A62F-4455-9803-6D0970166F0E}"/>
                </a:ext>
              </a:extLst>
            </p:cNvPr>
            <p:cNvSpPr/>
            <p:nvPr/>
          </p:nvSpPr>
          <p:spPr>
            <a:xfrm>
              <a:off x="4540817" y="3546709"/>
              <a:ext cx="2010125" cy="682391"/>
            </a:xfrm>
            <a:prstGeom prst="roundRect">
              <a:avLst>
                <a:gd name="adj" fmla="val 4020"/>
              </a:avLst>
            </a:prstGeom>
            <a:solidFill>
              <a:schemeClr val="bg1"/>
            </a:solidFill>
            <a:ln>
              <a:noFill/>
            </a:ln>
            <a:effectLst>
              <a:outerShdw dist="3175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" name="사각형: 둥근 위쪽 모서리 39">
              <a:extLst>
                <a:ext uri="{FF2B5EF4-FFF2-40B4-BE49-F238E27FC236}">
                  <a16:creationId xmlns:a16="http://schemas.microsoft.com/office/drawing/2014/main" id="{F8686E46-F858-1B8C-EB70-B3D364985C56}"/>
                </a:ext>
              </a:extLst>
            </p:cNvPr>
            <p:cNvSpPr/>
            <p:nvPr/>
          </p:nvSpPr>
          <p:spPr>
            <a:xfrm>
              <a:off x="4540817" y="3475432"/>
              <a:ext cx="2010125" cy="417118"/>
            </a:xfrm>
            <a:prstGeom prst="round2SameRect">
              <a:avLst>
                <a:gd name="adj1" fmla="val 20509"/>
                <a:gd name="adj2" fmla="val 0"/>
              </a:avLst>
            </a:prstGeom>
            <a:solidFill>
              <a:srgbClr val="047C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739E8D-96DB-C634-ABA5-AEB6CE7B01D9}"/>
                </a:ext>
              </a:extLst>
            </p:cNvPr>
            <p:cNvSpPr txBox="1"/>
            <p:nvPr/>
          </p:nvSpPr>
          <p:spPr>
            <a:xfrm>
              <a:off x="4983481" y="3529585"/>
              <a:ext cx="1095223" cy="3462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b="1" spc="-3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대시보드</a:t>
              </a:r>
              <a:endParaRPr lang="en-US" altLang="ko-KR" sz="1000" b="1" spc="-3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en-US" altLang="ko-KR" sz="1000" b="1" spc="-3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(Front-end)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39E930-DE7F-951C-3792-167D6C43651D}"/>
                </a:ext>
              </a:extLst>
            </p:cNvPr>
            <p:cNvSpPr txBox="1"/>
            <p:nvPr/>
          </p:nvSpPr>
          <p:spPr>
            <a:xfrm>
              <a:off x="5028782" y="3942157"/>
              <a:ext cx="1060254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50" b="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35B6D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이은학</a:t>
              </a:r>
              <a:r>
                <a:rPr lang="en-US" altLang="ko-KR" sz="105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35B6D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(</a:t>
              </a:r>
              <a:r>
                <a:rPr lang="ko-KR" altLang="en-US" sz="105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35B6D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팀장</a:t>
              </a:r>
              <a:r>
                <a:rPr lang="en-US" altLang="ko-KR" sz="105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35B6D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)</a:t>
              </a:r>
              <a:endParaRPr lang="ko-KR" altLang="en-US" sz="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11" name="직선 연결선 55">
              <a:extLst>
                <a:ext uri="{FF2B5EF4-FFF2-40B4-BE49-F238E27FC236}">
                  <a16:creationId xmlns:a16="http://schemas.microsoft.com/office/drawing/2014/main" id="{F86E2E9D-4E66-3C84-D6FB-CA896DDEE302}"/>
                </a:ext>
              </a:extLst>
            </p:cNvPr>
            <p:cNvCxnSpPr>
              <a:cxnSpLocks/>
            </p:cNvCxnSpPr>
            <p:nvPr/>
          </p:nvCxnSpPr>
          <p:spPr>
            <a:xfrm>
              <a:off x="4592840" y="4165897"/>
              <a:ext cx="1889523" cy="0"/>
            </a:xfrm>
            <a:prstGeom prst="line">
              <a:avLst/>
            </a:prstGeom>
            <a:ln>
              <a:solidFill>
                <a:srgbClr val="047C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3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>
            <a:extLst>
              <a:ext uri="{FF2B5EF4-FFF2-40B4-BE49-F238E27FC236}">
                <a16:creationId xmlns:a16="http://schemas.microsoft.com/office/drawing/2014/main" id="{AAB4A59E-DC88-E658-0F47-C22F4EBDC636}"/>
              </a:ext>
            </a:extLst>
          </p:cNvPr>
          <p:cNvSpPr txBox="1"/>
          <p:nvPr/>
        </p:nvSpPr>
        <p:spPr>
          <a:xfrm>
            <a:off x="773336" y="1079475"/>
            <a:ext cx="1311256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kumimoji="1" lang="en-US" altLang="ko-KR" sz="1400" b="1" dirty="0">
                <a:solidFill>
                  <a:srgbClr val="66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kumimoji="1" lang="ko-KR" altLang="en-US" sz="1400" b="1" dirty="0">
                <a:solidFill>
                  <a:srgbClr val="66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의사소통 방법</a:t>
            </a: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DDFFA496-6A0F-05DC-F505-B861981B706F}"/>
              </a:ext>
            </a:extLst>
          </p:cNvPr>
          <p:cNvSpPr txBox="1">
            <a:spLocks/>
          </p:cNvSpPr>
          <p:nvPr/>
        </p:nvSpPr>
        <p:spPr>
          <a:xfrm>
            <a:off x="5197476" y="7313128"/>
            <a:ext cx="512762" cy="200994"/>
          </a:xfrm>
          <a:prstGeom prst="roundRect">
            <a:avLst>
              <a:gd name="adj" fmla="val 50000"/>
            </a:avLst>
          </a:prstGeom>
          <a:solidFill>
            <a:srgbClr val="EAEAEA"/>
          </a:solidFill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-14-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074" name="Picture 2" descr="Jira 제품군 | 팀이 함께 훌륭한 일을 해내는 방법 | Atlassian">
            <a:extLst>
              <a:ext uri="{FF2B5EF4-FFF2-40B4-BE49-F238E27FC236}">
                <a16:creationId xmlns:a16="http://schemas.microsoft.com/office/drawing/2014/main" id="{70E7739C-D64B-98D6-4ED4-6B5BF26CC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28" y="5471963"/>
            <a:ext cx="1009545" cy="3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FEFAD3-C213-29DC-2473-549E81FBE4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96008" y="3661891"/>
            <a:ext cx="2586036" cy="15388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SzPct val="80000"/>
              <a:defRPr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JIRA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이슈 관리를 통한 프로젝트 운영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6A0E31-DB06-3EE3-0C6F-831DE46C306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154329" y="3669868"/>
            <a:ext cx="112801" cy="95458"/>
            <a:chOff x="2982793" y="3302780"/>
            <a:chExt cx="147388" cy="124727"/>
          </a:xfrm>
        </p:grpSpPr>
        <p:sp>
          <p:nvSpPr>
            <p:cNvPr id="38" name="사각형: 둥근 모서리 491">
              <a:extLst>
                <a:ext uri="{FF2B5EF4-FFF2-40B4-BE49-F238E27FC236}">
                  <a16:creationId xmlns:a16="http://schemas.microsoft.com/office/drawing/2014/main" id="{98A3F1D6-CE52-332B-AF83-16771DF46FE0}"/>
                </a:ext>
              </a:extLst>
            </p:cNvPr>
            <p:cNvSpPr/>
            <p:nvPr/>
          </p:nvSpPr>
          <p:spPr>
            <a:xfrm>
              <a:off x="2982793" y="3302780"/>
              <a:ext cx="124728" cy="124727"/>
            </a:xfrm>
            <a:prstGeom prst="roundRect">
              <a:avLst/>
            </a:prstGeom>
            <a:solidFill>
              <a:srgbClr val="285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01A4C0F8-C267-DF1F-4F70-475992ABA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663" y="3304051"/>
              <a:ext cx="123518" cy="98380"/>
            </a:xfrm>
            <a:custGeom>
              <a:avLst/>
              <a:gdLst>
                <a:gd name="T0" fmla="*/ 0 w 1135"/>
                <a:gd name="T1" fmla="*/ 544 h 904"/>
                <a:gd name="T2" fmla="*/ 128 w 1135"/>
                <a:gd name="T3" fmla="*/ 415 h 904"/>
                <a:gd name="T4" fmla="*/ 357 w 1135"/>
                <a:gd name="T5" fmla="*/ 646 h 904"/>
                <a:gd name="T6" fmla="*/ 1006 w 1135"/>
                <a:gd name="T7" fmla="*/ 0 h 904"/>
                <a:gd name="T8" fmla="*/ 1135 w 1135"/>
                <a:gd name="T9" fmla="*/ 126 h 904"/>
                <a:gd name="T10" fmla="*/ 357 w 1135"/>
                <a:gd name="T11" fmla="*/ 904 h 904"/>
                <a:gd name="T12" fmla="*/ 0 w 1135"/>
                <a:gd name="T13" fmla="*/ 54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5" h="904">
                  <a:moveTo>
                    <a:pt x="0" y="544"/>
                  </a:moveTo>
                  <a:lnTo>
                    <a:pt x="128" y="415"/>
                  </a:lnTo>
                  <a:lnTo>
                    <a:pt x="357" y="646"/>
                  </a:lnTo>
                  <a:lnTo>
                    <a:pt x="1006" y="0"/>
                  </a:lnTo>
                  <a:lnTo>
                    <a:pt x="1135" y="126"/>
                  </a:lnTo>
                  <a:lnTo>
                    <a:pt x="357" y="904"/>
                  </a:lnTo>
                  <a:lnTo>
                    <a:pt x="0" y="5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3054"/>
              <a:endParaRPr lang="ko-KR" altLang="en-US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F4EC569-4F49-87EE-EA1D-D4071376F39D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154051" y="4138012"/>
            <a:ext cx="112801" cy="95458"/>
            <a:chOff x="2982793" y="3302780"/>
            <a:chExt cx="147388" cy="124727"/>
          </a:xfrm>
        </p:grpSpPr>
        <p:sp>
          <p:nvSpPr>
            <p:cNvPr id="36" name="사각형: 둥근 모서리 489">
              <a:extLst>
                <a:ext uri="{FF2B5EF4-FFF2-40B4-BE49-F238E27FC236}">
                  <a16:creationId xmlns:a16="http://schemas.microsoft.com/office/drawing/2014/main" id="{440D120A-1106-1DEB-78FE-172F9BD23E0B}"/>
                </a:ext>
              </a:extLst>
            </p:cNvPr>
            <p:cNvSpPr/>
            <p:nvPr/>
          </p:nvSpPr>
          <p:spPr>
            <a:xfrm>
              <a:off x="2982793" y="3302780"/>
              <a:ext cx="124728" cy="124727"/>
            </a:xfrm>
            <a:prstGeom prst="roundRect">
              <a:avLst/>
            </a:prstGeom>
            <a:solidFill>
              <a:srgbClr val="285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22B4EAC7-78BC-0099-D591-BE4B01C07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663" y="3304051"/>
              <a:ext cx="123518" cy="98380"/>
            </a:xfrm>
            <a:custGeom>
              <a:avLst/>
              <a:gdLst>
                <a:gd name="T0" fmla="*/ 0 w 1135"/>
                <a:gd name="T1" fmla="*/ 544 h 904"/>
                <a:gd name="T2" fmla="*/ 128 w 1135"/>
                <a:gd name="T3" fmla="*/ 415 h 904"/>
                <a:gd name="T4" fmla="*/ 357 w 1135"/>
                <a:gd name="T5" fmla="*/ 646 h 904"/>
                <a:gd name="T6" fmla="*/ 1006 w 1135"/>
                <a:gd name="T7" fmla="*/ 0 h 904"/>
                <a:gd name="T8" fmla="*/ 1135 w 1135"/>
                <a:gd name="T9" fmla="*/ 126 h 904"/>
                <a:gd name="T10" fmla="*/ 357 w 1135"/>
                <a:gd name="T11" fmla="*/ 904 h 904"/>
                <a:gd name="T12" fmla="*/ 0 w 1135"/>
                <a:gd name="T13" fmla="*/ 54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5" h="904">
                  <a:moveTo>
                    <a:pt x="0" y="544"/>
                  </a:moveTo>
                  <a:lnTo>
                    <a:pt x="128" y="415"/>
                  </a:lnTo>
                  <a:lnTo>
                    <a:pt x="357" y="646"/>
                  </a:lnTo>
                  <a:lnTo>
                    <a:pt x="1006" y="0"/>
                  </a:lnTo>
                  <a:lnTo>
                    <a:pt x="1135" y="126"/>
                  </a:lnTo>
                  <a:lnTo>
                    <a:pt x="357" y="904"/>
                  </a:lnTo>
                  <a:lnTo>
                    <a:pt x="0" y="5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3054"/>
              <a:endParaRPr lang="ko-KR" altLang="en-US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17" name="Picture 4">
            <a:extLst>
              <a:ext uri="{FF2B5EF4-FFF2-40B4-BE49-F238E27FC236}">
                <a16:creationId xmlns:a16="http://schemas.microsoft.com/office/drawing/2014/main" id="{E47A936C-64B4-21B1-6EFE-8FFA4799C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209" y="2303611"/>
            <a:ext cx="346258" cy="3707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F71E2A-70A3-AE8B-D8CA-EF9BE941103F}"/>
              </a:ext>
            </a:extLst>
          </p:cNvPr>
          <p:cNvGrpSpPr/>
          <p:nvPr/>
        </p:nvGrpSpPr>
        <p:grpSpPr>
          <a:xfrm>
            <a:off x="917352" y="2383076"/>
            <a:ext cx="4474537" cy="452070"/>
            <a:chOff x="-4331" y="1857465"/>
            <a:chExt cx="4474537" cy="45207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E641AA1-097A-9711-85E8-7E2D40E8595B}"/>
                </a:ext>
              </a:extLst>
            </p:cNvPr>
            <p:cNvGrpSpPr/>
            <p:nvPr/>
          </p:nvGrpSpPr>
          <p:grpSpPr>
            <a:xfrm>
              <a:off x="0" y="1857465"/>
              <a:ext cx="4470206" cy="452070"/>
              <a:chOff x="-180994" y="1857465"/>
              <a:chExt cx="4651200" cy="45207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4110808-371E-6C82-6967-0A471EEA37D5}"/>
                  </a:ext>
                </a:extLst>
              </p:cNvPr>
              <p:cNvSpPr/>
              <p:nvPr/>
            </p:nvSpPr>
            <p:spPr>
              <a:xfrm>
                <a:off x="-180994" y="1857465"/>
                <a:ext cx="4651200" cy="45207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7583FFF-73CF-53F7-ECF5-462F80681F3F}"/>
                  </a:ext>
                </a:extLst>
              </p:cNvPr>
              <p:cNvSpPr txBox="1"/>
              <p:nvPr/>
            </p:nvSpPr>
            <p:spPr>
              <a:xfrm>
                <a:off x="325616" y="1990875"/>
                <a:ext cx="4053883" cy="1846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algn="ctr" fontAlgn="ctr" latinLnBrk="0">
                  <a:buClr>
                    <a:srgbClr val="808080"/>
                  </a:buClr>
                  <a:defRPr kumimoji="1" sz="1020" spc="0" baseline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ollehche_v2" pitchFamily="18" charset="-127"/>
                  </a:defRPr>
                </a:lvl1pPr>
                <a:lvl2pPr marL="742950" indent="-28575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l" defTabSz="990679">
                  <a:defRPr/>
                </a:pPr>
                <a:r>
                  <a:rPr lang="ko-KR" altLang="en-US" sz="1200" dirty="0">
                    <a:ln>
                      <a:noFill/>
                    </a:ln>
                    <a:solidFill>
                      <a:prstClr val="whit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프로젝트 관리</a:t>
                </a:r>
                <a:endParaRPr lang="en-US" altLang="ko-KR" sz="1200" dirty="0">
                  <a:ln>
                    <a:noFill/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pic>
          <p:nvPicPr>
            <p:cNvPr id="33" name="Picture 3" descr="C:\Users\Administrator\Desktop\Vector Smart Object.png">
              <a:extLst>
                <a:ext uri="{FF2B5EF4-FFF2-40B4-BE49-F238E27FC236}">
                  <a16:creationId xmlns:a16="http://schemas.microsoft.com/office/drawing/2014/main" id="{80624410-0CDB-C46A-6874-7BDA639E60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687"/>
            <a:stretch/>
          </p:blipFill>
          <p:spPr bwMode="auto">
            <a:xfrm flipH="1">
              <a:off x="-4331" y="1865078"/>
              <a:ext cx="553661" cy="436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C94E20-6CB0-3FE9-198F-077C1BA2528C}"/>
              </a:ext>
            </a:extLst>
          </p:cNvPr>
          <p:cNvGrpSpPr/>
          <p:nvPr/>
        </p:nvGrpSpPr>
        <p:grpSpPr>
          <a:xfrm>
            <a:off x="917352" y="2930748"/>
            <a:ext cx="4413870" cy="577994"/>
            <a:chOff x="1657957" y="2473278"/>
            <a:chExt cx="2768598" cy="30522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49CFDE7-9852-E705-DD98-8CE2FB3400E4}"/>
                </a:ext>
              </a:extLst>
            </p:cNvPr>
            <p:cNvSpPr/>
            <p:nvPr/>
          </p:nvSpPr>
          <p:spPr>
            <a:xfrm>
              <a:off x="1657957" y="2473278"/>
              <a:ext cx="2768598" cy="305229"/>
            </a:xfrm>
            <a:prstGeom prst="rect">
              <a:avLst/>
            </a:prstGeom>
            <a:solidFill>
              <a:srgbClr val="DF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0B9D72-CA57-2A5C-B4DF-50CD3C99017E}"/>
                </a:ext>
              </a:extLst>
            </p:cNvPr>
            <p:cNvSpPr txBox="1"/>
            <p:nvPr/>
          </p:nvSpPr>
          <p:spPr>
            <a:xfrm>
              <a:off x="2424897" y="2591494"/>
              <a:ext cx="1234733" cy="9345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defTabSz="990679">
                <a:defRPr/>
              </a:pPr>
              <a:r>
                <a:rPr lang="en-US" altLang="ko-KR" sz="1150" dirty="0">
                  <a:ln>
                    <a:noFill/>
                  </a:ln>
                  <a:solidFill>
                    <a:srgbClr val="1952A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JIRA</a:t>
              </a:r>
              <a:r>
                <a:rPr lang="ko-KR" altLang="en-US" sz="115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를</a:t>
              </a:r>
              <a:r>
                <a:rPr lang="ko-KR" altLang="en-US" sz="115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활용한 프로젝트 관리</a:t>
              </a:r>
              <a:endParaRPr lang="en-US" altLang="ko-KR" sz="1150" dirty="0">
                <a:ln>
                  <a:noFill/>
                </a:ln>
                <a:solidFill>
                  <a:srgbClr val="1952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A9FDB49-31AA-8156-B757-26AF1C6869A7}"/>
                </a:ext>
              </a:extLst>
            </p:cNvPr>
            <p:cNvGrpSpPr/>
            <p:nvPr/>
          </p:nvGrpSpPr>
          <p:grpSpPr>
            <a:xfrm>
              <a:off x="1657957" y="2473278"/>
              <a:ext cx="82489" cy="305229"/>
              <a:chOff x="822387" y="2339311"/>
              <a:chExt cx="82489" cy="305229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F44CB5D-A2EF-0AF7-8E46-1F74BBB805C0}"/>
                  </a:ext>
                </a:extLst>
              </p:cNvPr>
              <p:cNvSpPr/>
              <p:nvPr/>
            </p:nvSpPr>
            <p:spPr>
              <a:xfrm>
                <a:off x="822388" y="2339311"/>
                <a:ext cx="82488" cy="36000"/>
              </a:xfrm>
              <a:prstGeom prst="rect">
                <a:avLst/>
              </a:prstGeom>
              <a:solidFill>
                <a:srgbClr val="1C5CC6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6F92C3E-1321-5E5B-5577-25E7EC3F68BA}"/>
                  </a:ext>
                </a:extLst>
              </p:cNvPr>
              <p:cNvSpPr/>
              <p:nvPr/>
            </p:nvSpPr>
            <p:spPr>
              <a:xfrm>
                <a:off x="822388" y="2608540"/>
                <a:ext cx="82488" cy="36000"/>
              </a:xfrm>
              <a:prstGeom prst="rect">
                <a:avLst/>
              </a:prstGeom>
              <a:solidFill>
                <a:srgbClr val="1C5CC6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43D1565-ECE1-9844-B193-5AA76FD67CE8}"/>
                  </a:ext>
                </a:extLst>
              </p:cNvPr>
              <p:cNvSpPr/>
              <p:nvPr/>
            </p:nvSpPr>
            <p:spPr>
              <a:xfrm rot="5400000">
                <a:off x="687774" y="2473926"/>
                <a:ext cx="305226" cy="36000"/>
              </a:xfrm>
              <a:prstGeom prst="rect">
                <a:avLst/>
              </a:prstGeom>
              <a:solidFill>
                <a:srgbClr val="1C5CC6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36996E7-D0B4-4D5C-F761-F0B560B1B28C}"/>
                </a:ext>
              </a:extLst>
            </p:cNvPr>
            <p:cNvGrpSpPr/>
            <p:nvPr/>
          </p:nvGrpSpPr>
          <p:grpSpPr>
            <a:xfrm flipH="1">
              <a:off x="4344066" y="2473278"/>
              <a:ext cx="82489" cy="305229"/>
              <a:chOff x="822387" y="2339311"/>
              <a:chExt cx="82489" cy="30522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22BC6CF-1F4D-F65D-DE7F-7D0D20454081}"/>
                  </a:ext>
                </a:extLst>
              </p:cNvPr>
              <p:cNvSpPr/>
              <p:nvPr/>
            </p:nvSpPr>
            <p:spPr>
              <a:xfrm>
                <a:off x="822388" y="2339311"/>
                <a:ext cx="82488" cy="36000"/>
              </a:xfrm>
              <a:prstGeom prst="rect">
                <a:avLst/>
              </a:prstGeom>
              <a:solidFill>
                <a:srgbClr val="1C5CC6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262590F-9FBB-E8C4-58D2-5CC9A84813E5}"/>
                  </a:ext>
                </a:extLst>
              </p:cNvPr>
              <p:cNvSpPr/>
              <p:nvPr/>
            </p:nvSpPr>
            <p:spPr>
              <a:xfrm>
                <a:off x="822388" y="2608540"/>
                <a:ext cx="82488" cy="36000"/>
              </a:xfrm>
              <a:prstGeom prst="rect">
                <a:avLst/>
              </a:prstGeom>
              <a:solidFill>
                <a:srgbClr val="1C5CC6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244EE64-A587-A14C-4C7C-EC1BA600FC40}"/>
                  </a:ext>
                </a:extLst>
              </p:cNvPr>
              <p:cNvSpPr/>
              <p:nvPr/>
            </p:nvSpPr>
            <p:spPr>
              <a:xfrm rot="5400000">
                <a:off x="687774" y="2473926"/>
                <a:ext cx="305226" cy="36000"/>
              </a:xfrm>
              <a:prstGeom prst="rect">
                <a:avLst/>
              </a:prstGeom>
              <a:solidFill>
                <a:srgbClr val="1C5CC6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7F9CF9F-E681-AC08-9E37-A8925A6CD46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296008" y="4084066"/>
            <a:ext cx="2586036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SzPct val="80000"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팀장을 중심으로 애자일 방법론 적용하여 개발 프로세스 경험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383192-D3F9-3146-8C8E-6EF2548ADC7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101152" y="3671763"/>
            <a:ext cx="2586036" cy="15388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SzPct val="80000"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실무에서 사용하는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Slack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매신저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활용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E4F647C-7C0A-8A7B-7D21-FDF71FCE338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5959473" y="3688927"/>
            <a:ext cx="112801" cy="95458"/>
            <a:chOff x="2982793" y="3302780"/>
            <a:chExt cx="147388" cy="124727"/>
          </a:xfrm>
        </p:grpSpPr>
        <p:sp>
          <p:nvSpPr>
            <p:cNvPr id="463" name="사각형: 둥근 모서리 491">
              <a:extLst>
                <a:ext uri="{FF2B5EF4-FFF2-40B4-BE49-F238E27FC236}">
                  <a16:creationId xmlns:a16="http://schemas.microsoft.com/office/drawing/2014/main" id="{0105A53B-38B6-B314-5ECF-F6FD2311A038}"/>
                </a:ext>
              </a:extLst>
            </p:cNvPr>
            <p:cNvSpPr/>
            <p:nvPr/>
          </p:nvSpPr>
          <p:spPr>
            <a:xfrm>
              <a:off x="2982793" y="3302780"/>
              <a:ext cx="124728" cy="124727"/>
            </a:xfrm>
            <a:prstGeom prst="roundRect">
              <a:avLst/>
            </a:prstGeom>
            <a:solidFill>
              <a:srgbClr val="285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83" name="Freeform 32">
              <a:extLst>
                <a:ext uri="{FF2B5EF4-FFF2-40B4-BE49-F238E27FC236}">
                  <a16:creationId xmlns:a16="http://schemas.microsoft.com/office/drawing/2014/main" id="{6E16D599-AE3C-0F4F-3ABD-69AC4828A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663" y="3304051"/>
              <a:ext cx="123518" cy="98380"/>
            </a:xfrm>
            <a:custGeom>
              <a:avLst/>
              <a:gdLst>
                <a:gd name="T0" fmla="*/ 0 w 1135"/>
                <a:gd name="T1" fmla="*/ 544 h 904"/>
                <a:gd name="T2" fmla="*/ 128 w 1135"/>
                <a:gd name="T3" fmla="*/ 415 h 904"/>
                <a:gd name="T4" fmla="*/ 357 w 1135"/>
                <a:gd name="T5" fmla="*/ 646 h 904"/>
                <a:gd name="T6" fmla="*/ 1006 w 1135"/>
                <a:gd name="T7" fmla="*/ 0 h 904"/>
                <a:gd name="T8" fmla="*/ 1135 w 1135"/>
                <a:gd name="T9" fmla="*/ 126 h 904"/>
                <a:gd name="T10" fmla="*/ 357 w 1135"/>
                <a:gd name="T11" fmla="*/ 904 h 904"/>
                <a:gd name="T12" fmla="*/ 0 w 1135"/>
                <a:gd name="T13" fmla="*/ 54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5" h="904">
                  <a:moveTo>
                    <a:pt x="0" y="544"/>
                  </a:moveTo>
                  <a:lnTo>
                    <a:pt x="128" y="415"/>
                  </a:lnTo>
                  <a:lnTo>
                    <a:pt x="357" y="646"/>
                  </a:lnTo>
                  <a:lnTo>
                    <a:pt x="1006" y="0"/>
                  </a:lnTo>
                  <a:lnTo>
                    <a:pt x="1135" y="126"/>
                  </a:lnTo>
                  <a:lnTo>
                    <a:pt x="357" y="904"/>
                  </a:lnTo>
                  <a:lnTo>
                    <a:pt x="0" y="5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3054"/>
              <a:endParaRPr lang="ko-KR" altLang="en-US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44" name="Picture 4">
            <a:extLst>
              <a:ext uri="{FF2B5EF4-FFF2-40B4-BE49-F238E27FC236}">
                <a16:creationId xmlns:a16="http://schemas.microsoft.com/office/drawing/2014/main" id="{BF3CB2D5-1CE6-2AF1-E1CC-3CAE6CBAE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353" y="2322670"/>
            <a:ext cx="346258" cy="3707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2481588B-9AC3-1563-6AE4-0514FD172105}"/>
              </a:ext>
            </a:extLst>
          </p:cNvPr>
          <p:cNvGrpSpPr/>
          <p:nvPr/>
        </p:nvGrpSpPr>
        <p:grpSpPr>
          <a:xfrm>
            <a:off x="5722496" y="2402135"/>
            <a:ext cx="4474537" cy="452070"/>
            <a:chOff x="-4331" y="1857465"/>
            <a:chExt cx="4474537" cy="452070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7E42495-653F-C441-031E-4028D259493D}"/>
                </a:ext>
              </a:extLst>
            </p:cNvPr>
            <p:cNvGrpSpPr/>
            <p:nvPr/>
          </p:nvGrpSpPr>
          <p:grpSpPr>
            <a:xfrm>
              <a:off x="0" y="1857465"/>
              <a:ext cx="4470206" cy="452070"/>
              <a:chOff x="-180994" y="1857465"/>
              <a:chExt cx="4651200" cy="452070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198A856-3586-AE51-1870-2393FD938AAC}"/>
                  </a:ext>
                </a:extLst>
              </p:cNvPr>
              <p:cNvSpPr/>
              <p:nvPr/>
            </p:nvSpPr>
            <p:spPr>
              <a:xfrm>
                <a:off x="-180994" y="1857465"/>
                <a:ext cx="4651200" cy="45207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8630396-0391-E97E-4295-B547EFEEC8BD}"/>
                  </a:ext>
                </a:extLst>
              </p:cNvPr>
              <p:cNvSpPr txBox="1"/>
              <p:nvPr/>
            </p:nvSpPr>
            <p:spPr>
              <a:xfrm>
                <a:off x="325616" y="1990875"/>
                <a:ext cx="4053883" cy="1846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algn="ctr" fontAlgn="ctr" latinLnBrk="0">
                  <a:buClr>
                    <a:srgbClr val="808080"/>
                  </a:buClr>
                  <a:defRPr kumimoji="1" sz="1020" spc="0" baseline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ollehche_v2" pitchFamily="18" charset="-127"/>
                  </a:defRPr>
                </a:lvl1pPr>
                <a:lvl2pPr marL="742950" indent="-28575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l" defTabSz="990679">
                  <a:defRPr/>
                </a:pPr>
                <a:r>
                  <a:rPr lang="ko-KR" altLang="en-US" sz="1200" dirty="0">
                    <a:ln>
                      <a:noFill/>
                    </a:ln>
                    <a:solidFill>
                      <a:prstClr val="whit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의사소통</a:t>
                </a:r>
                <a:endParaRPr lang="en-US" altLang="ko-KR" sz="1200" dirty="0">
                  <a:ln>
                    <a:noFill/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pic>
          <p:nvPicPr>
            <p:cNvPr id="59" name="Picture 3" descr="C:\Users\Administrator\Desktop\Vector Smart Object.png">
              <a:extLst>
                <a:ext uri="{FF2B5EF4-FFF2-40B4-BE49-F238E27FC236}">
                  <a16:creationId xmlns:a16="http://schemas.microsoft.com/office/drawing/2014/main" id="{F32C1784-4C5C-5FF8-23A1-1140AFCDF8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687"/>
            <a:stretch/>
          </p:blipFill>
          <p:spPr bwMode="auto">
            <a:xfrm flipH="1">
              <a:off x="-4331" y="1865078"/>
              <a:ext cx="553661" cy="436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3698687-C4A1-E43C-FF70-3BEE4FEBD364}"/>
              </a:ext>
            </a:extLst>
          </p:cNvPr>
          <p:cNvGrpSpPr/>
          <p:nvPr/>
        </p:nvGrpSpPr>
        <p:grpSpPr>
          <a:xfrm>
            <a:off x="5722496" y="2949807"/>
            <a:ext cx="4413870" cy="577994"/>
            <a:chOff x="1657957" y="2473278"/>
            <a:chExt cx="2768598" cy="30522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7CCF8B0-AA87-6BB6-81B9-31FB09C06B7F}"/>
                </a:ext>
              </a:extLst>
            </p:cNvPr>
            <p:cNvSpPr/>
            <p:nvPr/>
          </p:nvSpPr>
          <p:spPr>
            <a:xfrm>
              <a:off x="1657957" y="2473278"/>
              <a:ext cx="2768598" cy="305229"/>
            </a:xfrm>
            <a:prstGeom prst="rect">
              <a:avLst/>
            </a:prstGeom>
            <a:solidFill>
              <a:srgbClr val="DF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5BC852B-11EB-A867-33B7-8460746F37DE}"/>
                </a:ext>
              </a:extLst>
            </p:cNvPr>
            <p:cNvSpPr txBox="1"/>
            <p:nvPr/>
          </p:nvSpPr>
          <p:spPr>
            <a:xfrm>
              <a:off x="2552097" y="2591494"/>
              <a:ext cx="980346" cy="9345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defTabSz="990679">
                <a:defRPr/>
              </a:pPr>
              <a:r>
                <a:rPr lang="en-US" altLang="ko-KR" sz="1150" dirty="0">
                  <a:ln>
                    <a:noFill/>
                  </a:ln>
                  <a:solidFill>
                    <a:srgbClr val="1952A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Slack</a:t>
              </a:r>
              <a:r>
                <a:rPr lang="ko-KR" altLang="en-US" sz="115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을 통한 의사소통</a:t>
              </a:r>
              <a:endParaRPr lang="en-US" altLang="ko-KR" sz="1150" dirty="0">
                <a:ln>
                  <a:noFill/>
                </a:ln>
                <a:solidFill>
                  <a:srgbClr val="1952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F96A271-49CE-68BA-EE02-FFA87EC57E35}"/>
                </a:ext>
              </a:extLst>
            </p:cNvPr>
            <p:cNvGrpSpPr/>
            <p:nvPr/>
          </p:nvGrpSpPr>
          <p:grpSpPr>
            <a:xfrm>
              <a:off x="1657957" y="2473278"/>
              <a:ext cx="82489" cy="305229"/>
              <a:chOff x="822387" y="2339311"/>
              <a:chExt cx="82489" cy="305229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901D55-D668-8A97-2290-CDC274529A56}"/>
                  </a:ext>
                </a:extLst>
              </p:cNvPr>
              <p:cNvSpPr/>
              <p:nvPr/>
            </p:nvSpPr>
            <p:spPr>
              <a:xfrm>
                <a:off x="822388" y="2339311"/>
                <a:ext cx="82488" cy="36000"/>
              </a:xfrm>
              <a:prstGeom prst="rect">
                <a:avLst/>
              </a:prstGeom>
              <a:solidFill>
                <a:srgbClr val="1C5CC6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72FA9ACC-113F-8CF3-306A-2D8238353589}"/>
                  </a:ext>
                </a:extLst>
              </p:cNvPr>
              <p:cNvSpPr/>
              <p:nvPr/>
            </p:nvSpPr>
            <p:spPr>
              <a:xfrm>
                <a:off x="822388" y="2608540"/>
                <a:ext cx="82488" cy="36000"/>
              </a:xfrm>
              <a:prstGeom prst="rect">
                <a:avLst/>
              </a:prstGeom>
              <a:solidFill>
                <a:srgbClr val="1C5CC6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188339E-BD08-4F6C-B076-D4CD4DC762C8}"/>
                  </a:ext>
                </a:extLst>
              </p:cNvPr>
              <p:cNvSpPr/>
              <p:nvPr/>
            </p:nvSpPr>
            <p:spPr>
              <a:xfrm rot="5400000">
                <a:off x="687774" y="2473926"/>
                <a:ext cx="305226" cy="36000"/>
              </a:xfrm>
              <a:prstGeom prst="rect">
                <a:avLst/>
              </a:prstGeom>
              <a:solidFill>
                <a:srgbClr val="1C5CC6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EBD3335-7F0B-DE27-9B38-468D9031E911}"/>
                </a:ext>
              </a:extLst>
            </p:cNvPr>
            <p:cNvGrpSpPr/>
            <p:nvPr/>
          </p:nvGrpSpPr>
          <p:grpSpPr>
            <a:xfrm flipH="1">
              <a:off x="4344066" y="2473278"/>
              <a:ext cx="82489" cy="305229"/>
              <a:chOff x="822387" y="2339311"/>
              <a:chExt cx="82489" cy="305229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3284C013-332B-05C8-21E6-8A15678AA2D7}"/>
                  </a:ext>
                </a:extLst>
              </p:cNvPr>
              <p:cNvSpPr/>
              <p:nvPr/>
            </p:nvSpPr>
            <p:spPr>
              <a:xfrm>
                <a:off x="822388" y="2339311"/>
                <a:ext cx="82488" cy="36000"/>
              </a:xfrm>
              <a:prstGeom prst="rect">
                <a:avLst/>
              </a:prstGeom>
              <a:solidFill>
                <a:srgbClr val="1C5CC6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744F3682-3223-F08F-7C8B-D3A1666FC084}"/>
                  </a:ext>
                </a:extLst>
              </p:cNvPr>
              <p:cNvSpPr/>
              <p:nvPr/>
            </p:nvSpPr>
            <p:spPr>
              <a:xfrm>
                <a:off x="822388" y="2608540"/>
                <a:ext cx="82488" cy="36000"/>
              </a:xfrm>
              <a:prstGeom prst="rect">
                <a:avLst/>
              </a:prstGeom>
              <a:solidFill>
                <a:srgbClr val="1C5CC6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2D6F7970-E6CA-5E23-5DB0-29710BEAF195}"/>
                  </a:ext>
                </a:extLst>
              </p:cNvPr>
              <p:cNvSpPr/>
              <p:nvPr/>
            </p:nvSpPr>
            <p:spPr>
              <a:xfrm rot="5400000">
                <a:off x="687774" y="2473926"/>
                <a:ext cx="305226" cy="36000"/>
              </a:xfrm>
              <a:prstGeom prst="rect">
                <a:avLst/>
              </a:prstGeom>
              <a:solidFill>
                <a:srgbClr val="1C5CC6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</p:grpSp>
      <p:pic>
        <p:nvPicPr>
          <p:cNvPr id="509" name="Picture 4" descr="Slack Review | PCMag">
            <a:extLst>
              <a:ext uri="{FF2B5EF4-FFF2-40B4-BE49-F238E27FC236}">
                <a16:creationId xmlns:a16="http://schemas.microsoft.com/office/drawing/2014/main" id="{CE13849A-496E-BECB-8CC0-E7CA8AA0E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072" y="5429209"/>
            <a:ext cx="1090245" cy="61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6E8A382-FA6B-BE29-DEB5-28BAEF0A4703}"/>
              </a:ext>
            </a:extLst>
          </p:cNvPr>
          <p:cNvSpPr/>
          <p:nvPr/>
        </p:nvSpPr>
        <p:spPr>
          <a:xfrm>
            <a:off x="2084593" y="3213057"/>
            <a:ext cx="2212898" cy="118522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F85B52-0FAA-58B9-C8AC-0E5D44CEFCFE}"/>
              </a:ext>
            </a:extLst>
          </p:cNvPr>
          <p:cNvSpPr/>
          <p:nvPr/>
        </p:nvSpPr>
        <p:spPr>
          <a:xfrm>
            <a:off x="7279055" y="3254204"/>
            <a:ext cx="1477322" cy="96434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C7519-01C5-7E76-3158-93F0618515F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105054" y="4093886"/>
            <a:ext cx="2586036" cy="15388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SzPct val="80000"/>
              <a:defRPr/>
            </a:pP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매신저를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통한 빠른 의사 결정 및 이슈사항 정리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12A1949-E2C9-D543-19C7-E3F2057688CD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5963375" y="4111050"/>
            <a:ext cx="112801" cy="95458"/>
            <a:chOff x="2982793" y="3302780"/>
            <a:chExt cx="147388" cy="124727"/>
          </a:xfrm>
        </p:grpSpPr>
        <p:sp>
          <p:nvSpPr>
            <p:cNvPr id="12" name="사각형: 둥근 모서리 491">
              <a:extLst>
                <a:ext uri="{FF2B5EF4-FFF2-40B4-BE49-F238E27FC236}">
                  <a16:creationId xmlns:a16="http://schemas.microsoft.com/office/drawing/2014/main" id="{D0DA7004-6F64-1819-3415-83B4A9B07DE8}"/>
                </a:ext>
              </a:extLst>
            </p:cNvPr>
            <p:cNvSpPr/>
            <p:nvPr/>
          </p:nvSpPr>
          <p:spPr>
            <a:xfrm>
              <a:off x="2982793" y="3302780"/>
              <a:ext cx="124728" cy="124727"/>
            </a:xfrm>
            <a:prstGeom prst="roundRect">
              <a:avLst/>
            </a:prstGeom>
            <a:solidFill>
              <a:srgbClr val="285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4" name="Freeform 32">
              <a:extLst>
                <a:ext uri="{FF2B5EF4-FFF2-40B4-BE49-F238E27FC236}">
                  <a16:creationId xmlns:a16="http://schemas.microsoft.com/office/drawing/2014/main" id="{598701E6-A172-0096-1CB0-24D13CD0F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663" y="3304051"/>
              <a:ext cx="123518" cy="98380"/>
            </a:xfrm>
            <a:custGeom>
              <a:avLst/>
              <a:gdLst>
                <a:gd name="T0" fmla="*/ 0 w 1135"/>
                <a:gd name="T1" fmla="*/ 544 h 904"/>
                <a:gd name="T2" fmla="*/ 128 w 1135"/>
                <a:gd name="T3" fmla="*/ 415 h 904"/>
                <a:gd name="T4" fmla="*/ 357 w 1135"/>
                <a:gd name="T5" fmla="*/ 646 h 904"/>
                <a:gd name="T6" fmla="*/ 1006 w 1135"/>
                <a:gd name="T7" fmla="*/ 0 h 904"/>
                <a:gd name="T8" fmla="*/ 1135 w 1135"/>
                <a:gd name="T9" fmla="*/ 126 h 904"/>
                <a:gd name="T10" fmla="*/ 357 w 1135"/>
                <a:gd name="T11" fmla="*/ 904 h 904"/>
                <a:gd name="T12" fmla="*/ 0 w 1135"/>
                <a:gd name="T13" fmla="*/ 54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5" h="904">
                  <a:moveTo>
                    <a:pt x="0" y="544"/>
                  </a:moveTo>
                  <a:lnTo>
                    <a:pt x="128" y="415"/>
                  </a:lnTo>
                  <a:lnTo>
                    <a:pt x="357" y="646"/>
                  </a:lnTo>
                  <a:lnTo>
                    <a:pt x="1006" y="0"/>
                  </a:lnTo>
                  <a:lnTo>
                    <a:pt x="1135" y="126"/>
                  </a:lnTo>
                  <a:lnTo>
                    <a:pt x="357" y="904"/>
                  </a:lnTo>
                  <a:lnTo>
                    <a:pt x="0" y="5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3054"/>
              <a:endParaRPr lang="ko-KR" altLang="en-US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E718298-CB23-AE35-154E-163B7B61E8DD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154051" y="4726312"/>
            <a:ext cx="112801" cy="95458"/>
            <a:chOff x="2982793" y="3302780"/>
            <a:chExt cx="147388" cy="124727"/>
          </a:xfrm>
        </p:grpSpPr>
        <p:sp>
          <p:nvSpPr>
            <p:cNvPr id="18" name="사각형: 둥근 모서리 489">
              <a:extLst>
                <a:ext uri="{FF2B5EF4-FFF2-40B4-BE49-F238E27FC236}">
                  <a16:creationId xmlns:a16="http://schemas.microsoft.com/office/drawing/2014/main" id="{9127DF3E-DC25-00AC-8B83-2A725801AD39}"/>
                </a:ext>
              </a:extLst>
            </p:cNvPr>
            <p:cNvSpPr/>
            <p:nvPr/>
          </p:nvSpPr>
          <p:spPr>
            <a:xfrm>
              <a:off x="2982793" y="3302780"/>
              <a:ext cx="124728" cy="124727"/>
            </a:xfrm>
            <a:prstGeom prst="roundRect">
              <a:avLst/>
            </a:prstGeom>
            <a:solidFill>
              <a:srgbClr val="285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EFC8783B-1430-B2D2-E636-54C3CA0D7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663" y="3304051"/>
              <a:ext cx="123518" cy="98380"/>
            </a:xfrm>
            <a:custGeom>
              <a:avLst/>
              <a:gdLst>
                <a:gd name="T0" fmla="*/ 0 w 1135"/>
                <a:gd name="T1" fmla="*/ 544 h 904"/>
                <a:gd name="T2" fmla="*/ 128 w 1135"/>
                <a:gd name="T3" fmla="*/ 415 h 904"/>
                <a:gd name="T4" fmla="*/ 357 w 1135"/>
                <a:gd name="T5" fmla="*/ 646 h 904"/>
                <a:gd name="T6" fmla="*/ 1006 w 1135"/>
                <a:gd name="T7" fmla="*/ 0 h 904"/>
                <a:gd name="T8" fmla="*/ 1135 w 1135"/>
                <a:gd name="T9" fmla="*/ 126 h 904"/>
                <a:gd name="T10" fmla="*/ 357 w 1135"/>
                <a:gd name="T11" fmla="*/ 904 h 904"/>
                <a:gd name="T12" fmla="*/ 0 w 1135"/>
                <a:gd name="T13" fmla="*/ 54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5" h="904">
                  <a:moveTo>
                    <a:pt x="0" y="544"/>
                  </a:moveTo>
                  <a:lnTo>
                    <a:pt x="128" y="415"/>
                  </a:lnTo>
                  <a:lnTo>
                    <a:pt x="357" y="646"/>
                  </a:lnTo>
                  <a:lnTo>
                    <a:pt x="1006" y="0"/>
                  </a:lnTo>
                  <a:lnTo>
                    <a:pt x="1135" y="126"/>
                  </a:lnTo>
                  <a:lnTo>
                    <a:pt x="357" y="904"/>
                  </a:lnTo>
                  <a:lnTo>
                    <a:pt x="0" y="5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3054"/>
              <a:endParaRPr lang="ko-KR" altLang="en-US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11558EA-99AC-9A0B-D696-FFE4DDA019A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296008" y="4602931"/>
            <a:ext cx="2586036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SzPct val="80000"/>
              <a:defRPr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JIRA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통해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주단위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목표 설정 및 중간 점검 진행</a:t>
            </a:r>
          </a:p>
        </p:txBody>
      </p:sp>
    </p:spTree>
    <p:extLst>
      <p:ext uri="{BB962C8B-B14F-4D97-AF65-F5344CB8AC3E}">
        <p14:creationId xmlns:p14="http://schemas.microsoft.com/office/powerpoint/2010/main" val="382942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>
            <a:extLst>
              <a:ext uri="{FF2B5EF4-FFF2-40B4-BE49-F238E27FC236}">
                <a16:creationId xmlns:a16="http://schemas.microsoft.com/office/drawing/2014/main" id="{AAB4A59E-DC88-E658-0F47-C22F4EBDC636}"/>
              </a:ext>
            </a:extLst>
          </p:cNvPr>
          <p:cNvSpPr txBox="1"/>
          <p:nvPr/>
        </p:nvSpPr>
        <p:spPr>
          <a:xfrm>
            <a:off x="773336" y="1079475"/>
            <a:ext cx="96500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kumimoji="1" lang="en-US" altLang="ko-KR" sz="1400" b="1" dirty="0">
                <a:solidFill>
                  <a:srgbClr val="66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kumimoji="1" lang="ko-KR" altLang="en-US" sz="1400" b="1" dirty="0">
                <a:solidFill>
                  <a:srgbClr val="66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추진 일정</a:t>
            </a: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DDFFA496-6A0F-05DC-F505-B861981B706F}"/>
              </a:ext>
            </a:extLst>
          </p:cNvPr>
          <p:cNvSpPr txBox="1">
            <a:spLocks/>
          </p:cNvSpPr>
          <p:nvPr/>
        </p:nvSpPr>
        <p:spPr>
          <a:xfrm>
            <a:off x="5197476" y="7313128"/>
            <a:ext cx="512762" cy="200994"/>
          </a:xfrm>
          <a:prstGeom prst="roundRect">
            <a:avLst>
              <a:gd name="adj" fmla="val 50000"/>
            </a:avLst>
          </a:prstGeom>
          <a:solidFill>
            <a:srgbClr val="EAEAEA"/>
          </a:solidFill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-15-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사각형: 둥근 위쪽 모서리 188">
            <a:extLst>
              <a:ext uri="{FF2B5EF4-FFF2-40B4-BE49-F238E27FC236}">
                <a16:creationId xmlns:a16="http://schemas.microsoft.com/office/drawing/2014/main" id="{062BD587-6469-50A3-4ED0-FAFC9045EFF6}"/>
              </a:ext>
            </a:extLst>
          </p:cNvPr>
          <p:cNvSpPr/>
          <p:nvPr/>
        </p:nvSpPr>
        <p:spPr>
          <a:xfrm>
            <a:off x="-4891" y="5545654"/>
            <a:ext cx="10917495" cy="1467423"/>
          </a:xfrm>
          <a:prstGeom prst="rect">
            <a:avLst/>
          </a:prstGeom>
          <a:gradFill flip="none" rotWithShape="1">
            <a:gsLst>
              <a:gs pos="0">
                <a:srgbClr val="154797"/>
              </a:gs>
              <a:gs pos="100000">
                <a:srgbClr val="0F316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5402B07-0928-CCA7-4A02-2FE668CB2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3192"/>
            <a:ext cx="10907713" cy="464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3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자연, 우주, 소용돌이, 천체이(가) 표시된 사진&#10;&#10;자동 생성된 설명">
            <a:extLst>
              <a:ext uri="{FF2B5EF4-FFF2-40B4-BE49-F238E27FC236}">
                <a16:creationId xmlns:a16="http://schemas.microsoft.com/office/drawing/2014/main" id="{110B8D62-86F9-7567-7FFA-C02E4601FD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0" r="9920"/>
          <a:stretch/>
        </p:blipFill>
        <p:spPr>
          <a:xfrm>
            <a:off x="0" y="0"/>
            <a:ext cx="10907714" cy="7775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F210426-E013-290F-6223-FAB61927DFBD}"/>
              </a:ext>
            </a:extLst>
          </p:cNvPr>
          <p:cNvSpPr/>
          <p:nvPr/>
        </p:nvSpPr>
        <p:spPr>
          <a:xfrm>
            <a:off x="18750" y="-10911"/>
            <a:ext cx="10907714" cy="778713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6000"/>
                </a:schemeClr>
              </a:gs>
              <a:gs pos="61000">
                <a:srgbClr val="000000">
                  <a:alpha val="38000"/>
                </a:srgb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47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5EEBA-B5AA-F092-1D39-CF7C1B87318C}"/>
              </a:ext>
            </a:extLst>
          </p:cNvPr>
          <p:cNvSpPr txBox="1"/>
          <p:nvPr/>
        </p:nvSpPr>
        <p:spPr>
          <a:xfrm>
            <a:off x="2753556" y="3143833"/>
            <a:ext cx="5400600" cy="2880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pc="-50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ED</a:t>
            </a:r>
            <a:r>
              <a:rPr lang="ko-KR" altLang="en-US" spc="-50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387225-7B8B-1FA2-F230-FF20F006743C}"/>
              </a:ext>
            </a:extLst>
          </p:cNvPr>
          <p:cNvSpPr txBox="1"/>
          <p:nvPr/>
        </p:nvSpPr>
        <p:spPr>
          <a:xfrm>
            <a:off x="4027888" y="3839054"/>
            <a:ext cx="264014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400" b="1" spc="-12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  <p:cxnSp>
        <p:nvCxnSpPr>
          <p:cNvPr id="15" name="직선 연결선 8">
            <a:extLst>
              <a:ext uri="{FF2B5EF4-FFF2-40B4-BE49-F238E27FC236}">
                <a16:creationId xmlns:a16="http://schemas.microsoft.com/office/drawing/2014/main" id="{3EC114CA-3653-B90D-E22E-68D756123870}"/>
              </a:ext>
            </a:extLst>
          </p:cNvPr>
          <p:cNvCxnSpPr>
            <a:cxnSpLocks/>
          </p:cNvCxnSpPr>
          <p:nvPr/>
        </p:nvCxnSpPr>
        <p:spPr>
          <a:xfrm>
            <a:off x="2141488" y="3647889"/>
            <a:ext cx="648072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9">
            <a:extLst>
              <a:ext uri="{FF2B5EF4-FFF2-40B4-BE49-F238E27FC236}">
                <a16:creationId xmlns:a16="http://schemas.microsoft.com/office/drawing/2014/main" id="{4676AA41-FD9F-E8C2-25E3-E42172488B16}"/>
              </a:ext>
            </a:extLst>
          </p:cNvPr>
          <p:cNvCxnSpPr>
            <a:cxnSpLocks/>
          </p:cNvCxnSpPr>
          <p:nvPr/>
        </p:nvCxnSpPr>
        <p:spPr>
          <a:xfrm>
            <a:off x="2141488" y="4607867"/>
            <a:ext cx="648072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96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63FB7A97-4154-0BDA-CCB0-A22026F53216}"/>
              </a:ext>
            </a:extLst>
          </p:cNvPr>
          <p:cNvGrpSpPr/>
          <p:nvPr/>
        </p:nvGrpSpPr>
        <p:grpSpPr>
          <a:xfrm>
            <a:off x="1984828" y="2513625"/>
            <a:ext cx="1558119" cy="523681"/>
            <a:chOff x="2276928" y="2439746"/>
            <a:chExt cx="1558119" cy="5236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98D0A0-C11F-938B-76E5-CE5ABBC2CC57}"/>
                </a:ext>
              </a:extLst>
            </p:cNvPr>
            <p:cNvSpPr txBox="1"/>
            <p:nvPr/>
          </p:nvSpPr>
          <p:spPr>
            <a:xfrm>
              <a:off x="2276928" y="2640262"/>
              <a:ext cx="1558119" cy="32316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2100" b="1" dirty="0">
                  <a:solidFill>
                    <a:srgbClr val="002D7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과제수행계획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44405F-01CB-408C-C8BB-0BC52263507C}"/>
                </a:ext>
              </a:extLst>
            </p:cNvPr>
            <p:cNvSpPr txBox="1"/>
            <p:nvPr/>
          </p:nvSpPr>
          <p:spPr>
            <a:xfrm>
              <a:off x="2276928" y="2439746"/>
              <a:ext cx="91050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en-US" altLang="ko-KR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CHAPTER</a:t>
              </a:r>
              <a:r>
                <a:rPr lang="en-US" altLang="ko-KR" b="1" dirty="0">
                  <a:solidFill>
                    <a:srgbClr val="002D7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altLang="ko-KR" b="1" dirty="0">
                  <a:solidFill>
                    <a:srgbClr val="047C9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</a:t>
              </a:r>
              <a:endParaRPr lang="ko-KR" altLang="en-US" b="1" dirty="0">
                <a:solidFill>
                  <a:srgbClr val="047C9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B05BF4-30AF-2BCF-9378-AF40EFE04BCE}"/>
              </a:ext>
            </a:extLst>
          </p:cNvPr>
          <p:cNvGrpSpPr/>
          <p:nvPr/>
        </p:nvGrpSpPr>
        <p:grpSpPr>
          <a:xfrm rot="5400000">
            <a:off x="824838" y="3551691"/>
            <a:ext cx="906076" cy="1051048"/>
            <a:chOff x="4577918" y="2713243"/>
            <a:chExt cx="1109706" cy="1287258"/>
          </a:xfrm>
        </p:grpSpPr>
        <p:sp>
          <p:nvSpPr>
            <p:cNvPr id="27" name="육각형 55">
              <a:extLst>
                <a:ext uri="{FF2B5EF4-FFF2-40B4-BE49-F238E27FC236}">
                  <a16:creationId xmlns:a16="http://schemas.microsoft.com/office/drawing/2014/main" id="{2A44F038-8669-4810-BFC3-6EC6BEED7003}"/>
                </a:ext>
              </a:extLst>
            </p:cNvPr>
            <p:cNvSpPr/>
            <p:nvPr/>
          </p:nvSpPr>
          <p:spPr>
            <a:xfrm rot="5400000">
              <a:off x="4489142" y="2802019"/>
              <a:ext cx="1287258" cy="1109706"/>
            </a:xfrm>
            <a:prstGeom prst="hexagon">
              <a:avLst/>
            </a:prstGeom>
            <a:gradFill>
              <a:gsLst>
                <a:gs pos="3000">
                  <a:srgbClr val="002D76"/>
                </a:gs>
                <a:gs pos="100000">
                  <a:srgbClr val="1C5CC6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8" name="육각형 56">
              <a:extLst>
                <a:ext uri="{FF2B5EF4-FFF2-40B4-BE49-F238E27FC236}">
                  <a16:creationId xmlns:a16="http://schemas.microsoft.com/office/drawing/2014/main" id="{601EE939-34D7-B0CA-FBEA-D8EC4B426B9D}"/>
                </a:ext>
              </a:extLst>
            </p:cNvPr>
            <p:cNvSpPr/>
            <p:nvPr/>
          </p:nvSpPr>
          <p:spPr>
            <a:xfrm rot="5400000">
              <a:off x="4591288" y="2890077"/>
              <a:ext cx="1082968" cy="93359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BA2F33A-EA14-F701-1E82-B029ACBA35FF}"/>
              </a:ext>
            </a:extLst>
          </p:cNvPr>
          <p:cNvGrpSpPr/>
          <p:nvPr/>
        </p:nvGrpSpPr>
        <p:grpSpPr>
          <a:xfrm>
            <a:off x="1984828" y="3815375"/>
            <a:ext cx="1558119" cy="523681"/>
            <a:chOff x="2276928" y="2439746"/>
            <a:chExt cx="1558119" cy="5236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E3BB5A-D8F8-8492-9584-EBD2530A0862}"/>
                </a:ext>
              </a:extLst>
            </p:cNvPr>
            <p:cNvSpPr txBox="1"/>
            <p:nvPr/>
          </p:nvSpPr>
          <p:spPr>
            <a:xfrm>
              <a:off x="2276928" y="2640262"/>
              <a:ext cx="1558119" cy="32316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2100" b="1" dirty="0">
                  <a:solidFill>
                    <a:srgbClr val="002D7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과제수행내용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4B5328-C404-5FEF-79C5-7D71B6C0A897}"/>
                </a:ext>
              </a:extLst>
            </p:cNvPr>
            <p:cNvSpPr txBox="1"/>
            <p:nvPr/>
          </p:nvSpPr>
          <p:spPr>
            <a:xfrm>
              <a:off x="2276928" y="2439746"/>
              <a:ext cx="93455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en-US" altLang="ko-KR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CHAPTER</a:t>
              </a:r>
              <a:r>
                <a:rPr lang="en-US" altLang="ko-KR" b="1" dirty="0">
                  <a:solidFill>
                    <a:srgbClr val="002D7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altLang="ko-KR" b="1" dirty="0">
                  <a:solidFill>
                    <a:srgbClr val="047C9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b="1" dirty="0">
                <a:solidFill>
                  <a:srgbClr val="047C9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7178C46-2030-DFA5-D4A6-593C6F3A83D1}"/>
              </a:ext>
            </a:extLst>
          </p:cNvPr>
          <p:cNvGrpSpPr/>
          <p:nvPr/>
        </p:nvGrpSpPr>
        <p:grpSpPr>
          <a:xfrm>
            <a:off x="1984828" y="5117125"/>
            <a:ext cx="1558119" cy="523681"/>
            <a:chOff x="2276928" y="2439746"/>
            <a:chExt cx="1558119" cy="52368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D4CAED-B45B-66F3-565D-4AF18CB92C62}"/>
                </a:ext>
              </a:extLst>
            </p:cNvPr>
            <p:cNvSpPr txBox="1"/>
            <p:nvPr/>
          </p:nvSpPr>
          <p:spPr>
            <a:xfrm>
              <a:off x="2276928" y="2640262"/>
              <a:ext cx="1558119" cy="32316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2100" b="1" dirty="0">
                  <a:solidFill>
                    <a:srgbClr val="002D7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과제추진방법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65FAE32-F6E7-B94A-6D72-F219883FE7D3}"/>
                </a:ext>
              </a:extLst>
            </p:cNvPr>
            <p:cNvSpPr txBox="1"/>
            <p:nvPr/>
          </p:nvSpPr>
          <p:spPr>
            <a:xfrm>
              <a:off x="2276928" y="2439746"/>
              <a:ext cx="936154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en-US" altLang="ko-KR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CHAPTER</a:t>
              </a:r>
              <a:r>
                <a:rPr lang="en-US" altLang="ko-KR" b="1" dirty="0">
                  <a:solidFill>
                    <a:srgbClr val="002D7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altLang="ko-KR" b="1" dirty="0">
                  <a:solidFill>
                    <a:srgbClr val="047C9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</a:t>
              </a:r>
              <a:endParaRPr lang="ko-KR" altLang="en-US" b="1" dirty="0">
                <a:solidFill>
                  <a:srgbClr val="047C9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6B42CD-A3A0-C7FB-AC70-D0F1569CAC14}"/>
              </a:ext>
            </a:extLst>
          </p:cNvPr>
          <p:cNvGrpSpPr/>
          <p:nvPr/>
        </p:nvGrpSpPr>
        <p:grpSpPr>
          <a:xfrm>
            <a:off x="752352" y="2322427"/>
            <a:ext cx="1051048" cy="906076"/>
            <a:chOff x="752352" y="1952394"/>
            <a:chExt cx="1051048" cy="90607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1EB2F79-E7B7-6157-517A-49764E8863EC}"/>
                </a:ext>
              </a:extLst>
            </p:cNvPr>
            <p:cNvGrpSpPr/>
            <p:nvPr/>
          </p:nvGrpSpPr>
          <p:grpSpPr>
            <a:xfrm rot="5400000">
              <a:off x="824838" y="1879908"/>
              <a:ext cx="906076" cy="1051048"/>
              <a:chOff x="4577918" y="2713243"/>
              <a:chExt cx="1109706" cy="1287258"/>
            </a:xfrm>
          </p:grpSpPr>
          <p:sp>
            <p:nvSpPr>
              <p:cNvPr id="44" name="육각형 36">
                <a:extLst>
                  <a:ext uri="{FF2B5EF4-FFF2-40B4-BE49-F238E27FC236}">
                    <a16:creationId xmlns:a16="http://schemas.microsoft.com/office/drawing/2014/main" id="{381E1A60-655A-D890-3A6B-E38BAD5AE7E3}"/>
                  </a:ext>
                </a:extLst>
              </p:cNvPr>
              <p:cNvSpPr/>
              <p:nvPr/>
            </p:nvSpPr>
            <p:spPr>
              <a:xfrm rot="5400000">
                <a:off x="4489142" y="2802019"/>
                <a:ext cx="1287258" cy="1109706"/>
              </a:xfrm>
              <a:prstGeom prst="hexagon">
                <a:avLst/>
              </a:prstGeom>
              <a:gradFill>
                <a:gsLst>
                  <a:gs pos="3000">
                    <a:srgbClr val="002D76"/>
                  </a:gs>
                  <a:gs pos="100000">
                    <a:srgbClr val="1C5CC6"/>
                  </a:gs>
                </a:gsLst>
                <a:lin ang="8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45" name="육각형 37">
                <a:extLst>
                  <a:ext uri="{FF2B5EF4-FFF2-40B4-BE49-F238E27FC236}">
                    <a16:creationId xmlns:a16="http://schemas.microsoft.com/office/drawing/2014/main" id="{86210EDA-8FF9-6AD5-19E4-3B1B84CF42DE}"/>
                  </a:ext>
                </a:extLst>
              </p:cNvPr>
              <p:cNvSpPr/>
              <p:nvPr/>
            </p:nvSpPr>
            <p:spPr>
              <a:xfrm rot="5400000">
                <a:off x="4591288" y="2890077"/>
                <a:ext cx="1082968" cy="933591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F21925-538D-008F-05ED-D11D7FBBF67C}"/>
                </a:ext>
              </a:extLst>
            </p:cNvPr>
            <p:cNvSpPr txBox="1"/>
            <p:nvPr/>
          </p:nvSpPr>
          <p:spPr>
            <a:xfrm>
              <a:off x="999755" y="2220766"/>
              <a:ext cx="556243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 algn="ctr">
                <a:buNone/>
              </a:pPr>
              <a:r>
                <a:rPr lang="ko-KR" altLang="en-US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제</a:t>
              </a:r>
              <a:r>
                <a:rPr lang="en-US" altLang="ko-KR" sz="2400" b="1" dirty="0">
                  <a:solidFill>
                    <a:srgbClr val="1C5CC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r>
                <a:rPr lang="ko-KR" altLang="en-US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장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6B55E72-E57D-C478-BD0D-095E37599DDF}"/>
              </a:ext>
            </a:extLst>
          </p:cNvPr>
          <p:cNvSpPr txBox="1"/>
          <p:nvPr/>
        </p:nvSpPr>
        <p:spPr>
          <a:xfrm>
            <a:off x="970099" y="3892549"/>
            <a:ext cx="61555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76200" indent="-76200">
              <a:buSzPct val="90000"/>
              <a:buFont typeface="Wingdings" panose="05000000000000000000" pitchFamily="2" charset="2"/>
              <a:buChar char="§"/>
              <a:defRPr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indent="0" algn="ctr">
              <a:buNone/>
            </a:pPr>
            <a:r>
              <a:rPr lang="ko-KR" altLang="en-US" sz="1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</a:t>
            </a:r>
            <a:r>
              <a:rPr lang="en-US" altLang="ko-KR" sz="2400" b="1" dirty="0">
                <a:solidFill>
                  <a:srgbClr val="1C5CC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1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72205C-C0CB-52DB-1097-143AB7B29AB2}"/>
              </a:ext>
            </a:extLst>
          </p:cNvPr>
          <p:cNvGrpSpPr/>
          <p:nvPr/>
        </p:nvGrpSpPr>
        <p:grpSpPr>
          <a:xfrm>
            <a:off x="752352" y="4925927"/>
            <a:ext cx="1051048" cy="906076"/>
            <a:chOff x="752352" y="4555894"/>
            <a:chExt cx="1051048" cy="906076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989BC85-8B17-A99F-144F-C22C887D8508}"/>
                </a:ext>
              </a:extLst>
            </p:cNvPr>
            <p:cNvGrpSpPr/>
            <p:nvPr/>
          </p:nvGrpSpPr>
          <p:grpSpPr>
            <a:xfrm rot="5400000">
              <a:off x="824838" y="4483408"/>
              <a:ext cx="906076" cy="1051048"/>
              <a:chOff x="4577918" y="2713243"/>
              <a:chExt cx="1109706" cy="1287258"/>
            </a:xfrm>
          </p:grpSpPr>
          <p:sp>
            <p:nvSpPr>
              <p:cNvPr id="50" name="육각형 69">
                <a:extLst>
                  <a:ext uri="{FF2B5EF4-FFF2-40B4-BE49-F238E27FC236}">
                    <a16:creationId xmlns:a16="http://schemas.microsoft.com/office/drawing/2014/main" id="{AA99EF4B-0093-7EA3-CF53-0BEC37D3D084}"/>
                  </a:ext>
                </a:extLst>
              </p:cNvPr>
              <p:cNvSpPr/>
              <p:nvPr/>
            </p:nvSpPr>
            <p:spPr>
              <a:xfrm rot="5400000">
                <a:off x="4489142" y="2802019"/>
                <a:ext cx="1287258" cy="1109706"/>
              </a:xfrm>
              <a:prstGeom prst="hexagon">
                <a:avLst/>
              </a:prstGeom>
              <a:gradFill>
                <a:gsLst>
                  <a:gs pos="3000">
                    <a:srgbClr val="002D76"/>
                  </a:gs>
                  <a:gs pos="100000">
                    <a:srgbClr val="1C5CC6"/>
                  </a:gs>
                </a:gsLst>
                <a:lin ang="8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1" name="육각형 70">
                <a:extLst>
                  <a:ext uri="{FF2B5EF4-FFF2-40B4-BE49-F238E27FC236}">
                    <a16:creationId xmlns:a16="http://schemas.microsoft.com/office/drawing/2014/main" id="{66E04EB3-5452-02CC-AE16-A38DFD36CFF2}"/>
                  </a:ext>
                </a:extLst>
              </p:cNvPr>
              <p:cNvSpPr/>
              <p:nvPr/>
            </p:nvSpPr>
            <p:spPr>
              <a:xfrm rot="5400000">
                <a:off x="4591288" y="2890077"/>
                <a:ext cx="1082968" cy="933591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DB9D09-3BE1-FECD-EA51-CB2CEA369E5C}"/>
                </a:ext>
              </a:extLst>
            </p:cNvPr>
            <p:cNvSpPr txBox="1"/>
            <p:nvPr/>
          </p:nvSpPr>
          <p:spPr>
            <a:xfrm>
              <a:off x="969299" y="4824266"/>
              <a:ext cx="617157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 algn="ctr">
                <a:buNone/>
              </a:pPr>
              <a:r>
                <a:rPr lang="ko-KR" altLang="en-US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제</a:t>
              </a:r>
              <a:r>
                <a:rPr lang="en-US" altLang="ko-KR" sz="2400" b="1" dirty="0">
                  <a:solidFill>
                    <a:srgbClr val="1C5CC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r>
                <a:rPr lang="ko-KR" altLang="en-US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장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B2D5C1-58C5-7C0A-705F-FE56E7C56E2E}"/>
              </a:ext>
            </a:extLst>
          </p:cNvPr>
          <p:cNvGrpSpPr/>
          <p:nvPr/>
        </p:nvGrpSpPr>
        <p:grpSpPr>
          <a:xfrm>
            <a:off x="701675" y="824391"/>
            <a:ext cx="7416477" cy="738664"/>
            <a:chOff x="701675" y="795816"/>
            <a:chExt cx="7416477" cy="73866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26BC57C-3963-440A-9F62-FAEEAC87CAB1}"/>
                </a:ext>
              </a:extLst>
            </p:cNvPr>
            <p:cNvSpPr txBox="1"/>
            <p:nvPr/>
          </p:nvSpPr>
          <p:spPr>
            <a:xfrm>
              <a:off x="5014250" y="894124"/>
              <a:ext cx="31039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경상남도 산업단지 플랫폼 개발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D7CEDDC-CA37-767B-0A29-6972F1C49279}"/>
                </a:ext>
              </a:extLst>
            </p:cNvPr>
            <p:cNvSpPr txBox="1"/>
            <p:nvPr/>
          </p:nvSpPr>
          <p:spPr>
            <a:xfrm>
              <a:off x="701675" y="795816"/>
              <a:ext cx="4100481" cy="73866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en-US" altLang="ko-KR" sz="4800" b="1" dirty="0">
                  <a:solidFill>
                    <a:srgbClr val="002D7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</a:t>
              </a:r>
              <a:r>
                <a:rPr lang="en-US" altLang="ko-KR" sz="4800" b="1" dirty="0">
                  <a:solidFill>
                    <a:srgbClr val="1C5CC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34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BC91101-0FDC-A780-4CC6-4D00FBBDF620}"/>
              </a:ext>
            </a:extLst>
          </p:cNvPr>
          <p:cNvSpPr/>
          <p:nvPr/>
        </p:nvSpPr>
        <p:spPr>
          <a:xfrm>
            <a:off x="4589760" y="2516530"/>
            <a:ext cx="3024336" cy="108163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B29A69-3139-E9D5-383D-10DB8998D6F1}"/>
              </a:ext>
            </a:extLst>
          </p:cNvPr>
          <p:cNvSpPr/>
          <p:nvPr/>
        </p:nvSpPr>
        <p:spPr>
          <a:xfrm>
            <a:off x="2994623" y="2775994"/>
            <a:ext cx="3528392" cy="129600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839DD1-9808-C99A-A134-E709BE1C1879}"/>
              </a:ext>
            </a:extLst>
          </p:cNvPr>
          <p:cNvSpPr/>
          <p:nvPr/>
        </p:nvSpPr>
        <p:spPr>
          <a:xfrm>
            <a:off x="941428" y="2206185"/>
            <a:ext cx="4804374" cy="129600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C86DD3-5664-6F38-E4E6-B69D4E34353A}"/>
              </a:ext>
            </a:extLst>
          </p:cNvPr>
          <p:cNvSpPr/>
          <p:nvPr/>
        </p:nvSpPr>
        <p:spPr>
          <a:xfrm>
            <a:off x="798378" y="843775"/>
            <a:ext cx="9552021" cy="485464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765D576-7F0E-464F-6794-3567FA83B883}"/>
              </a:ext>
            </a:extLst>
          </p:cNvPr>
          <p:cNvSpPr txBox="1"/>
          <p:nvPr/>
        </p:nvSpPr>
        <p:spPr>
          <a:xfrm>
            <a:off x="701675" y="696575"/>
            <a:ext cx="9372759" cy="54630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550" spc="-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0A1B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인공위성의</a:t>
            </a:r>
            <a:r>
              <a:rPr lang="en-US" altLang="ko-KR" sz="3550" spc="-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0A1B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355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1E9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증가</a:t>
            </a:r>
            <a:r>
              <a:rPr lang="ko-KR" altLang="en-US" sz="3550" spc="-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0A1B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인한 </a:t>
            </a:r>
            <a:r>
              <a:rPr kumimoji="0" lang="ko-KR" altLang="en-US" sz="3550" u="none" strike="noStrike" kern="1200" cap="none" spc="-4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971C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관리 시스템</a:t>
            </a:r>
            <a:r>
              <a:rPr lang="ko-KR" altLang="en-US" sz="3550" spc="-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971C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550" spc="-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0A1B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필요성 인식</a:t>
            </a:r>
            <a:endParaRPr kumimoji="0" lang="en-US" altLang="ko-KR" sz="3550" u="none" strike="noStrike" kern="1200" cap="none" spc="-300" normalizeH="0" baseline="0" noProof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0A1B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C7677CD-DD90-0461-FF1E-3E3E20D9C804}"/>
              </a:ext>
            </a:extLst>
          </p:cNvPr>
          <p:cNvGrpSpPr/>
          <p:nvPr/>
        </p:nvGrpSpPr>
        <p:grpSpPr>
          <a:xfrm>
            <a:off x="798379" y="3360870"/>
            <a:ext cx="9310954" cy="3911293"/>
            <a:chOff x="917352" y="3167298"/>
            <a:chExt cx="9310954" cy="391129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075BA42-DD36-84CA-E890-99F854827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352" y="3167298"/>
              <a:ext cx="3528392" cy="3001634"/>
            </a:xfrm>
            <a:prstGeom prst="rect">
              <a:avLst/>
            </a:prstGeom>
          </p:spPr>
        </p:pic>
        <p:pic>
          <p:nvPicPr>
            <p:cNvPr id="16" name="그림 15" descr="스크린샷, 원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82BAD8E9-5BC9-4206-CBC4-64E055950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792" y="3167298"/>
              <a:ext cx="5350514" cy="3911293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FFC07FA-9FA6-D7E3-D53D-ED7A83F11FE4}"/>
              </a:ext>
            </a:extLst>
          </p:cNvPr>
          <p:cNvGrpSpPr/>
          <p:nvPr/>
        </p:nvGrpSpPr>
        <p:grpSpPr>
          <a:xfrm>
            <a:off x="711759" y="1606643"/>
            <a:ext cx="7046353" cy="1011563"/>
            <a:chOff x="799624" y="2221289"/>
            <a:chExt cx="7046353" cy="10115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8703E3-2EC7-7400-08F0-9FEC3868D476}"/>
                </a:ext>
              </a:extLst>
            </p:cNvPr>
            <p:cNvSpPr txBox="1"/>
            <p:nvPr/>
          </p:nvSpPr>
          <p:spPr>
            <a:xfrm>
              <a:off x="982374" y="2748359"/>
              <a:ext cx="474104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스타링크</a:t>
              </a:r>
              <a:r>
                <a:rPr lang="en-US" altLang="ko-KR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현재 </a:t>
              </a:r>
              <a:r>
                <a:rPr lang="en-US" altLang="ko-KR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r>
                <a:rPr lang="ko-KR" altLang="en-US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천개</a:t>
              </a:r>
              <a:r>
                <a:rPr lang="en-US" altLang="ko-KR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</a:t>
              </a:r>
              <a:r>
                <a:rPr lang="ko-KR" altLang="en-US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향후 </a:t>
              </a:r>
              <a:r>
                <a:rPr lang="en-US" altLang="ko-KR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r>
                <a:rPr lang="ko-KR" altLang="en-US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만개 이상</a:t>
              </a:r>
              <a:r>
                <a:rPr lang="en-US" altLang="ko-KR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r>
                <a:rPr lang="ko-KR" altLang="en-US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등 다수의 목적을 위한 인공위성이 존재함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53912B-2696-860C-78A2-6C335082361E}"/>
                </a:ext>
              </a:extLst>
            </p:cNvPr>
            <p:cNvSpPr txBox="1"/>
            <p:nvPr/>
          </p:nvSpPr>
          <p:spPr>
            <a:xfrm>
              <a:off x="982373" y="3063575"/>
              <a:ext cx="686360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u="none" strike="noStrike" kern="1200" cap="none" spc="-30" normalizeH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지구 궤도에 있는 인공위성</a:t>
              </a:r>
              <a:r>
                <a:rPr lang="ko-KR" altLang="en-US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의 증가와</a:t>
              </a:r>
              <a:r>
                <a:rPr kumimoji="0" lang="ko-KR" altLang="en-US" sz="1100" u="none" strike="noStrike" kern="1200" cap="none" spc="-30" normalizeH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우주 쓰레기</a:t>
              </a:r>
              <a:r>
                <a:rPr lang="ko-KR" altLang="en-US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증가의 문제로 우주물체 추락 문제에 대한 관심이 증가 하고 있음 </a:t>
              </a:r>
              <a:endParaRPr kumimoji="0" lang="ko-KR" altLang="en-US" sz="1100" u="none" strike="noStrike" kern="1200" cap="none" spc="-30" normalizeH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FF3591-F499-EE46-BD6F-7D75E81FA27A}"/>
                </a:ext>
              </a:extLst>
            </p:cNvPr>
            <p:cNvSpPr txBox="1"/>
            <p:nvPr/>
          </p:nvSpPr>
          <p:spPr>
            <a:xfrm>
              <a:off x="823915" y="2221289"/>
              <a:ext cx="3389069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u="none" strike="noStrike" kern="1200" cap="none" spc="-16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11E90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미래를 준비</a:t>
              </a:r>
              <a:r>
                <a:rPr kumimoji="0" lang="ko-KR" altLang="en-US" sz="1600" u="none" strike="noStrike" kern="1200" cap="none" spc="-16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0A1B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하기 위한 </a:t>
              </a:r>
              <a:r>
                <a:rPr kumimoji="0" lang="ko-KR" altLang="en-US" sz="2000" b="1" u="none" strike="noStrike" kern="1200" cap="none" spc="-16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C43274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데이터 수집 필요</a:t>
              </a:r>
              <a:endParaRPr kumimoji="0" lang="en-US" altLang="ko-KR" sz="2000" b="1" u="none" strike="noStrike" kern="1200" cap="none" spc="-16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43274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cxnSp>
          <p:nvCxnSpPr>
            <p:cNvPr id="23" name="직선 연결선 125">
              <a:extLst>
                <a:ext uri="{FF2B5EF4-FFF2-40B4-BE49-F238E27FC236}">
                  <a16:creationId xmlns:a16="http://schemas.microsoft.com/office/drawing/2014/main" id="{C2FC2FA0-ED1C-47A0-9BCD-E2F23855A446}"/>
                </a:ext>
              </a:extLst>
            </p:cNvPr>
            <p:cNvCxnSpPr>
              <a:cxnSpLocks/>
            </p:cNvCxnSpPr>
            <p:nvPr/>
          </p:nvCxnSpPr>
          <p:spPr>
            <a:xfrm>
              <a:off x="799624" y="2576785"/>
              <a:ext cx="3032125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C7ADEA9-0117-7C8F-A00B-4751ABD229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35114" r="91151" b="62609"/>
            <a:stretch/>
          </p:blipFill>
          <p:spPr>
            <a:xfrm>
              <a:off x="809625" y="2720973"/>
              <a:ext cx="155575" cy="17700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9102306-4EB3-1F07-26B1-62224675F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38269" r="91151" b="59454"/>
            <a:stretch/>
          </p:blipFill>
          <p:spPr>
            <a:xfrm>
              <a:off x="809625" y="3041485"/>
              <a:ext cx="155575" cy="17700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F13CFCF-90D9-430A-8DDB-4E919B7FFDFE}"/>
              </a:ext>
            </a:extLst>
          </p:cNvPr>
          <p:cNvSpPr txBox="1"/>
          <p:nvPr/>
        </p:nvSpPr>
        <p:spPr>
          <a:xfrm>
            <a:off x="894508" y="2720616"/>
            <a:ext cx="599950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우주물체 추락 문제에 대처하고자</a:t>
            </a:r>
            <a:r>
              <a:rPr lang="en-US" altLang="ko-KR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인공위성에 대한 데이터 추적 관리 필요성이 증가하고 있음</a:t>
            </a:r>
            <a:endParaRPr kumimoji="0" lang="ko-KR" altLang="en-US" sz="1100" u="none" strike="noStrike" kern="1200" cap="none" spc="-30" normalizeH="0" noProof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C85F9BD-C3EA-7DDE-6C79-FE812FD035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38269" r="91151" b="59454"/>
          <a:stretch/>
        </p:blipFill>
        <p:spPr>
          <a:xfrm>
            <a:off x="721760" y="2698526"/>
            <a:ext cx="155575" cy="17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9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BFA7F-4929-1D60-2D90-C0C801085EF3}"/>
              </a:ext>
            </a:extLst>
          </p:cNvPr>
          <p:cNvSpPr/>
          <p:nvPr/>
        </p:nvSpPr>
        <p:spPr>
          <a:xfrm>
            <a:off x="-1" y="287387"/>
            <a:ext cx="10907713" cy="7775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A7E4474-0AD7-ACC2-3C6D-58FE2DECC35B}"/>
              </a:ext>
            </a:extLst>
          </p:cNvPr>
          <p:cNvCxnSpPr>
            <a:cxnSpLocks/>
          </p:cNvCxnSpPr>
          <p:nvPr/>
        </p:nvCxnSpPr>
        <p:spPr>
          <a:xfrm flipV="1">
            <a:off x="3381375" y="2159834"/>
            <a:ext cx="7534275" cy="0"/>
          </a:xfrm>
          <a:prstGeom prst="line">
            <a:avLst/>
          </a:prstGeom>
          <a:ln>
            <a:solidFill>
              <a:srgbClr val="1C5C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4">
            <a:extLst>
              <a:ext uri="{FF2B5EF4-FFF2-40B4-BE49-F238E27FC236}">
                <a16:creationId xmlns:a16="http://schemas.microsoft.com/office/drawing/2014/main" id="{711FDBC9-0E43-26D4-AAB9-1EC2AA5DE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35" y="0"/>
            <a:ext cx="184764" cy="4406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698F241F-CBD1-9B5E-6589-1C05B6E7C739}"/>
              </a:ext>
            </a:extLst>
          </p:cNvPr>
          <p:cNvGrpSpPr/>
          <p:nvPr/>
        </p:nvGrpSpPr>
        <p:grpSpPr>
          <a:xfrm>
            <a:off x="3782820" y="2391467"/>
            <a:ext cx="2508300" cy="715096"/>
            <a:chOff x="3782820" y="2299785"/>
            <a:chExt cx="2508300" cy="71509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3A7B7EB-9734-25F6-0947-6F779EC155D4}"/>
                </a:ext>
              </a:extLst>
            </p:cNvPr>
            <p:cNvGrpSpPr/>
            <p:nvPr/>
          </p:nvGrpSpPr>
          <p:grpSpPr>
            <a:xfrm>
              <a:off x="3782820" y="2299785"/>
              <a:ext cx="2508300" cy="276999"/>
              <a:chOff x="3782820" y="2166221"/>
              <a:chExt cx="2508300" cy="276999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5C5C08-ED90-9722-3758-3146FEE008A0}"/>
                  </a:ext>
                </a:extLst>
              </p:cNvPr>
              <p:cNvSpPr txBox="1"/>
              <p:nvPr/>
            </p:nvSpPr>
            <p:spPr>
              <a:xfrm>
                <a:off x="4316220" y="2166221"/>
                <a:ext cx="19749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ko-KR" altLang="en-US" sz="1800" dirty="0"/>
                  <a:t>과제 필요성 및 목적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FFE360-73D6-7B21-301A-0994DA7B60D3}"/>
                  </a:ext>
                </a:extLst>
              </p:cNvPr>
              <p:cNvSpPr txBox="1"/>
              <p:nvPr/>
            </p:nvSpPr>
            <p:spPr>
              <a:xfrm>
                <a:off x="3782820" y="2166221"/>
                <a:ext cx="2709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1800" b="1" dirty="0">
                    <a:solidFill>
                      <a:schemeClr val="bg1">
                        <a:lumMod val="85000"/>
                      </a:schemeClr>
                    </a:solidFill>
                  </a:rPr>
                  <a:t>0</a:t>
                </a:r>
                <a:r>
                  <a:rPr lang="en-US" altLang="ko-KR" sz="1800" b="1" dirty="0"/>
                  <a:t>1</a:t>
                </a:r>
                <a:endParaRPr lang="ko-KR" altLang="en-US" sz="1800" b="1" dirty="0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62A88B5C-1C78-CF9A-2A03-7E6D4ACC6DA1}"/>
                </a:ext>
              </a:extLst>
            </p:cNvPr>
            <p:cNvGrpSpPr/>
            <p:nvPr/>
          </p:nvGrpSpPr>
          <p:grpSpPr>
            <a:xfrm>
              <a:off x="3782820" y="2737882"/>
              <a:ext cx="1488790" cy="276999"/>
              <a:chOff x="3782820" y="2637709"/>
              <a:chExt cx="1488790" cy="2769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D9CAAA-BB1B-5BE3-CC52-C0B8E6E14E1A}"/>
                  </a:ext>
                </a:extLst>
              </p:cNvPr>
              <p:cNvSpPr txBox="1"/>
              <p:nvPr/>
            </p:nvSpPr>
            <p:spPr>
              <a:xfrm>
                <a:off x="4316220" y="2637709"/>
                <a:ext cx="955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ko-KR" altLang="en-US" sz="1800" dirty="0"/>
                  <a:t>과제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범위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F72A398-F537-9B2F-DA87-735FC742C5F7}"/>
                  </a:ext>
                </a:extLst>
              </p:cNvPr>
              <p:cNvSpPr txBox="1"/>
              <p:nvPr/>
            </p:nvSpPr>
            <p:spPr>
              <a:xfrm>
                <a:off x="3782820" y="2637709"/>
                <a:ext cx="315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1800" b="1" dirty="0">
                    <a:solidFill>
                      <a:schemeClr val="bg1">
                        <a:lumMod val="85000"/>
                      </a:schemeClr>
                    </a:solidFill>
                  </a:rPr>
                  <a:t>0</a:t>
                </a:r>
                <a:r>
                  <a:rPr lang="en-US" altLang="ko-KR" sz="1800" b="1" dirty="0"/>
                  <a:t>2</a:t>
                </a:r>
                <a:endParaRPr lang="ko-KR" altLang="en-US" sz="1800" b="1" dirty="0"/>
              </a:p>
            </p:txBody>
          </p: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E2DE1C3-BE7E-5CB0-9F3C-4BF337B8AD36}"/>
              </a:ext>
            </a:extLst>
          </p:cNvPr>
          <p:cNvSpPr txBox="1"/>
          <p:nvPr/>
        </p:nvSpPr>
        <p:spPr>
          <a:xfrm>
            <a:off x="3713196" y="1663929"/>
            <a:ext cx="2221762" cy="46166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76200" indent="-76200">
              <a:buSzPct val="90000"/>
              <a:buFont typeface="Wingdings" panose="05000000000000000000" pitchFamily="2" charset="2"/>
              <a:buChar char="§"/>
              <a:defRPr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indent="0">
              <a:buNone/>
            </a:pPr>
            <a:r>
              <a:rPr lang="ko-KR" altLang="en-US" sz="3000" b="1" dirty="0">
                <a:solidFill>
                  <a:srgbClr val="1C5CC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과제수행계획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291B1B-6FFE-7A48-DFD6-B7B685F5D458}"/>
              </a:ext>
            </a:extLst>
          </p:cNvPr>
          <p:cNvSpPr/>
          <p:nvPr/>
        </p:nvSpPr>
        <p:spPr>
          <a:xfrm>
            <a:off x="1416527" y="-1"/>
            <a:ext cx="1984375" cy="4406900"/>
          </a:xfrm>
          <a:prstGeom prst="rect">
            <a:avLst/>
          </a:prstGeom>
          <a:solidFill>
            <a:srgbClr val="002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33DD444-4679-A0BD-FF30-538268D8BF0A}"/>
              </a:ext>
            </a:extLst>
          </p:cNvPr>
          <p:cNvSpPr/>
          <p:nvPr/>
        </p:nvSpPr>
        <p:spPr>
          <a:xfrm>
            <a:off x="1402138" y="4284324"/>
            <a:ext cx="1984375" cy="122576"/>
          </a:xfrm>
          <a:prstGeom prst="rect">
            <a:avLst/>
          </a:prstGeom>
          <a:solidFill>
            <a:srgbClr val="1C5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C438BC17-5DC4-3081-DE84-AA663521912B}"/>
              </a:ext>
            </a:extLst>
          </p:cNvPr>
          <p:cNvGrpSpPr/>
          <p:nvPr/>
        </p:nvGrpSpPr>
        <p:grpSpPr>
          <a:xfrm>
            <a:off x="3739940" y="1425058"/>
            <a:ext cx="2145964" cy="176516"/>
            <a:chOff x="3739940" y="1425058"/>
            <a:chExt cx="2145964" cy="17651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300056C-2472-A53D-99C1-D33A2068F734}"/>
                </a:ext>
              </a:extLst>
            </p:cNvPr>
            <p:cNvSpPr txBox="1"/>
            <p:nvPr/>
          </p:nvSpPr>
          <p:spPr>
            <a:xfrm>
              <a:off x="3739940" y="1432297"/>
              <a:ext cx="2107949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위성 데이터 수집 및 대시보드 개발</a:t>
              </a:r>
            </a:p>
          </p:txBody>
        </p: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630BFE2-3937-544D-1F49-43231E20216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904" y="1425058"/>
              <a:ext cx="0" cy="13152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4FA20220-0F5C-95D0-9D4C-2BECA003F883}"/>
              </a:ext>
            </a:extLst>
          </p:cNvPr>
          <p:cNvCxnSpPr>
            <a:cxnSpLocks/>
          </p:cNvCxnSpPr>
          <p:nvPr/>
        </p:nvCxnSpPr>
        <p:spPr>
          <a:xfrm>
            <a:off x="1520575" y="2159834"/>
            <a:ext cx="1865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175AFFA-53A4-6C55-5AB8-13FE94E2ED73}"/>
              </a:ext>
            </a:extLst>
          </p:cNvPr>
          <p:cNvGrpSpPr/>
          <p:nvPr/>
        </p:nvGrpSpPr>
        <p:grpSpPr>
          <a:xfrm>
            <a:off x="1687521" y="1011644"/>
            <a:ext cx="1413608" cy="1231106"/>
            <a:chOff x="1719568" y="1334734"/>
            <a:chExt cx="1413608" cy="1231106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767BAA-5091-6B4D-8E0B-FF398F9A2874}"/>
                </a:ext>
              </a:extLst>
            </p:cNvPr>
            <p:cNvSpPr txBox="1"/>
            <p:nvPr/>
          </p:nvSpPr>
          <p:spPr>
            <a:xfrm>
              <a:off x="2192736" y="1334734"/>
              <a:ext cx="487313" cy="123110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sz="8000" b="1" dirty="0">
                  <a:solidFill>
                    <a:srgbClr val="66FF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8000" b="1" dirty="0">
                <a:solidFill>
                  <a:srgbClr val="66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E6C5A111-13D4-A90E-7579-2C5B7EA47760}"/>
                </a:ext>
              </a:extLst>
            </p:cNvPr>
            <p:cNvGrpSpPr/>
            <p:nvPr/>
          </p:nvGrpSpPr>
          <p:grpSpPr>
            <a:xfrm>
              <a:off x="1719568" y="1975168"/>
              <a:ext cx="1413608" cy="369332"/>
              <a:chOff x="1719568" y="1975168"/>
              <a:chExt cx="1413608" cy="369332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9A9EE86-01C3-7A3C-4724-41BB59DF1E58}"/>
                  </a:ext>
                </a:extLst>
              </p:cNvPr>
              <p:cNvSpPr txBox="1"/>
              <p:nvPr/>
            </p:nvSpPr>
            <p:spPr>
              <a:xfrm>
                <a:off x="1719568" y="1975168"/>
                <a:ext cx="296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 algn="ctr">
                  <a:buNone/>
                </a:pPr>
                <a:r>
                  <a:rPr lang="ko-KR" altLang="en-US" sz="2400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제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DBC0658-D147-7F32-5B15-0DA5EEBDF4D6}"/>
                  </a:ext>
                </a:extLst>
              </p:cNvPr>
              <p:cNvSpPr txBox="1"/>
              <p:nvPr/>
            </p:nvSpPr>
            <p:spPr>
              <a:xfrm>
                <a:off x="2836620" y="1975168"/>
                <a:ext cx="296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 algn="ctr">
                  <a:buNone/>
                </a:pPr>
                <a:r>
                  <a:rPr lang="ko-KR" altLang="en-US" sz="2400" b="1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220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D6298CF-7095-8533-7C27-351E6F30E67F}"/>
              </a:ext>
            </a:extLst>
          </p:cNvPr>
          <p:cNvSpPr/>
          <p:nvPr/>
        </p:nvSpPr>
        <p:spPr>
          <a:xfrm>
            <a:off x="1017957" y="1470737"/>
            <a:ext cx="6092083" cy="241670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2AAABB7-B2C5-1CD6-F297-F7EAC6ED2689}"/>
              </a:ext>
            </a:extLst>
          </p:cNvPr>
          <p:cNvGrpSpPr/>
          <p:nvPr/>
        </p:nvGrpSpPr>
        <p:grpSpPr>
          <a:xfrm>
            <a:off x="737663" y="1066382"/>
            <a:ext cx="6038667" cy="622354"/>
            <a:chOff x="737663" y="844132"/>
            <a:chExt cx="6038667" cy="6223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CBC607-4A03-2697-13EA-DE110813F648}"/>
                </a:ext>
              </a:extLst>
            </p:cNvPr>
            <p:cNvSpPr txBox="1"/>
            <p:nvPr/>
          </p:nvSpPr>
          <p:spPr>
            <a:xfrm>
              <a:off x="737663" y="844132"/>
              <a:ext cx="172162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kumimoji="1" lang="en-US" altLang="ko-KR" sz="1400" b="1" dirty="0">
                  <a:solidFill>
                    <a:srgbClr val="66FF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1. </a:t>
              </a:r>
              <a:r>
                <a:rPr kumimoji="1" lang="ko-KR" altLang="en-US" sz="1400" b="1" dirty="0">
                  <a:solidFill>
                    <a:srgbClr val="66FF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과제 필요성 및 목적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BB6833-36B8-0233-E8B1-7A47855B0C3F}"/>
                </a:ext>
              </a:extLst>
            </p:cNvPr>
            <p:cNvSpPr txBox="1"/>
            <p:nvPr/>
          </p:nvSpPr>
          <p:spPr>
            <a:xfrm>
              <a:off x="926331" y="1112543"/>
              <a:ext cx="5849999" cy="35394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인공위성 정보 수집 </a:t>
              </a:r>
              <a:r>
                <a:rPr lang="ko-KR" altLang="en-US" sz="2300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및  </a:t>
              </a:r>
              <a:r>
                <a:rPr lang="ko-KR" altLang="en-US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DBB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데이터 관리</a:t>
              </a:r>
              <a:r>
                <a:rPr lang="ko-KR" altLang="en-US" sz="2300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시스템 구축</a:t>
              </a:r>
              <a:endParaRPr lang="ko-KR" altLang="en-US" sz="2300" b="1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DB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71" name="슬라이드 번호 개체 틀 5">
            <a:extLst>
              <a:ext uri="{FF2B5EF4-FFF2-40B4-BE49-F238E27FC236}">
                <a16:creationId xmlns:a16="http://schemas.microsoft.com/office/drawing/2014/main" id="{1164A031-4264-4B31-E804-0FBF0025D20B}"/>
              </a:ext>
            </a:extLst>
          </p:cNvPr>
          <p:cNvSpPr txBox="1">
            <a:spLocks/>
          </p:cNvSpPr>
          <p:nvPr/>
        </p:nvSpPr>
        <p:spPr>
          <a:xfrm>
            <a:off x="5197476" y="7313128"/>
            <a:ext cx="512762" cy="200994"/>
          </a:xfrm>
          <a:prstGeom prst="roundRect">
            <a:avLst>
              <a:gd name="adj" fmla="val 50000"/>
            </a:avLst>
          </a:prstGeom>
          <a:solidFill>
            <a:srgbClr val="EAEAEA"/>
          </a:solidFill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-5-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8" name="그림 7" descr="텍스트, 실내, 모니터, 스크린샷이(가) 표시된 사진&#10;&#10;자동 생성된 설명">
            <a:extLst>
              <a:ext uri="{FF2B5EF4-FFF2-40B4-BE49-F238E27FC236}">
                <a16:creationId xmlns:a16="http://schemas.microsoft.com/office/drawing/2014/main" id="{B5AA0624-9D07-E12B-0EEC-7126E9C3C3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" b="47186"/>
          <a:stretch/>
        </p:blipFill>
        <p:spPr>
          <a:xfrm>
            <a:off x="-1" y="2231603"/>
            <a:ext cx="7886701" cy="49404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C9832AC-F899-F300-7937-AF27C126A802}"/>
              </a:ext>
            </a:extLst>
          </p:cNvPr>
          <p:cNvSpPr/>
          <p:nvPr/>
        </p:nvSpPr>
        <p:spPr>
          <a:xfrm flipH="1">
            <a:off x="6973356" y="2795436"/>
            <a:ext cx="3934356" cy="1244389"/>
          </a:xfrm>
          <a:prstGeom prst="rect">
            <a:avLst/>
          </a:prstGeom>
          <a:gradFill flip="none" rotWithShape="1">
            <a:gsLst>
              <a:gs pos="0">
                <a:srgbClr val="002D76"/>
              </a:gs>
              <a:gs pos="100000">
                <a:srgbClr val="00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3166FD-14A2-59EF-B25C-1300D7176D3E}"/>
              </a:ext>
            </a:extLst>
          </p:cNvPr>
          <p:cNvSpPr txBox="1"/>
          <p:nvPr/>
        </p:nvSpPr>
        <p:spPr>
          <a:xfrm>
            <a:off x="7348510" y="3011400"/>
            <a:ext cx="3559202" cy="84125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 fontAlgn="ctr" latinLnBrk="0">
              <a:buClr>
                <a:srgbClr val="808080"/>
              </a:buClr>
              <a:defRPr kumimoji="1" sz="1020" spc="0" baseline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ollehche_v2" pitchFamily="18" charset="-127"/>
              </a:defRPr>
            </a:lvl1pPr>
            <a:lvl2pPr marL="742950" indent="-28575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90679" rtl="0" eaLnBrk="1" fontAlgn="ctr" latinLnBrk="0" hangingPunct="1">
              <a:spcBef>
                <a:spcPts val="0"/>
              </a:spcBef>
              <a:spcAft>
                <a:spcPts val="20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noFill/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인공위성 </a:t>
            </a:r>
            <a:r>
              <a:rPr lang="ko-KR" altLang="en-US" sz="1200" b="1" dirty="0">
                <a:ln>
                  <a:noFill/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정보 관리를 위한</a:t>
            </a:r>
            <a:endParaRPr lang="en-US" altLang="ko-KR" sz="1800" b="1" dirty="0">
              <a:ln>
                <a:noFill/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90679" rtl="0" eaLnBrk="1" fontAlgn="ctr" latinLnBrk="0" hangingPunct="1">
              <a:spcBef>
                <a:spcPts val="300"/>
              </a:spcBef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1" lang="en-US" altLang="ko-KR" sz="1800" b="1" u="none" strike="noStrike" kern="1200" cap="none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NAPA API</a:t>
            </a:r>
            <a:r>
              <a:rPr kumimoji="1" lang="ko-KR" altLang="en-US" sz="1800" b="1" u="none" strike="noStrike" kern="1200" cap="none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인공위성 정보 수집 및</a:t>
            </a:r>
            <a:endParaRPr kumimoji="1" lang="en-US" altLang="ko-KR" sz="1800" b="1" u="none" strike="noStrike" kern="1200" cap="none" normalizeH="0" baseline="0" noProof="0" dirty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90679" rtl="0" eaLnBrk="1" fontAlgn="ctr" latinLnBrk="0" hangingPunct="1">
              <a:spcBef>
                <a:spcPts val="300"/>
              </a:spcBef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lang="ko-KR" altLang="en-US" sz="1800" b="1" dirty="0">
                <a:ln>
                  <a:noFill/>
                </a:ln>
                <a:solidFill>
                  <a:srgbClr val="FFFFC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관리 시스템 구축</a:t>
            </a:r>
            <a:endParaRPr kumimoji="1" lang="ko-KR" altLang="en-US" sz="1800" b="1" u="none" strike="noStrike" kern="1200" cap="none" normalizeH="0" baseline="0" noProof="0" dirty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744E30-E968-E493-0C47-F5EC80A1C4A7}"/>
              </a:ext>
            </a:extLst>
          </p:cNvPr>
          <p:cNvSpPr txBox="1"/>
          <p:nvPr/>
        </p:nvSpPr>
        <p:spPr>
          <a:xfrm>
            <a:off x="7289932" y="2488636"/>
            <a:ext cx="1078821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ctr" fontAlgn="ctr" latinLnBrk="0">
              <a:buClr>
                <a:srgbClr val="808080"/>
              </a:buClr>
              <a:defRPr kumimoji="1" sz="1020" spc="0" baseline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ollehche_v2" pitchFamily="18" charset="-127"/>
              </a:defRPr>
            </a:lvl1pPr>
            <a:lvl2pPr marL="742950" indent="-28575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90679" rtl="0" eaLnBrk="1" fontAlgn="ctr" latinLnBrk="0" hangingPunct="1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1" lang="ko-KR" altLang="en-US" sz="1400" b="1" u="none" strike="noStrike" kern="1200" cap="none" normalizeH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과제의 </a:t>
            </a:r>
            <a:r>
              <a:rPr kumimoji="1" lang="ko-KR" altLang="en-US" sz="1800" b="1" u="none" strike="noStrike" kern="1200" cap="none" normalizeH="0" noProof="0" dirty="0">
                <a:ln>
                  <a:noFill/>
                </a:ln>
                <a:solidFill>
                  <a:srgbClr val="154796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목적 </a:t>
            </a:r>
            <a:endParaRPr kumimoji="1" lang="ko-KR" altLang="en-US" sz="1400" b="1" u="none" strike="noStrike" kern="1200" cap="none" normalizeH="0" noProof="0" dirty="0">
              <a:ln>
                <a:noFill/>
              </a:ln>
              <a:solidFill>
                <a:srgbClr val="154796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BCAD9D8-C1BD-3FCE-B4CD-7F9A9EE0C044}"/>
              </a:ext>
            </a:extLst>
          </p:cNvPr>
          <p:cNvCxnSpPr>
            <a:cxnSpLocks/>
          </p:cNvCxnSpPr>
          <p:nvPr/>
        </p:nvCxnSpPr>
        <p:spPr>
          <a:xfrm>
            <a:off x="8478192" y="2684285"/>
            <a:ext cx="2429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6DFEC3-8563-C642-929F-1AD9DF7B617D}"/>
              </a:ext>
            </a:extLst>
          </p:cNvPr>
          <p:cNvSpPr/>
          <p:nvPr/>
        </p:nvSpPr>
        <p:spPr>
          <a:xfrm>
            <a:off x="511954" y="2473867"/>
            <a:ext cx="6315075" cy="3919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DB8030-011C-C43D-D2BC-0397CD28E0C1}"/>
              </a:ext>
            </a:extLst>
          </p:cNvPr>
          <p:cNvSpPr/>
          <p:nvPr/>
        </p:nvSpPr>
        <p:spPr>
          <a:xfrm>
            <a:off x="528882" y="2447627"/>
            <a:ext cx="6293126" cy="4071054"/>
          </a:xfrm>
          <a:prstGeom prst="rect">
            <a:avLst/>
          </a:prstGeom>
          <a:gradFill>
            <a:gsLst>
              <a:gs pos="0">
                <a:srgbClr val="282C37">
                  <a:alpha val="0"/>
                </a:srgbClr>
              </a:gs>
              <a:gs pos="100000">
                <a:srgbClr val="282C37">
                  <a:alpha val="6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사각형: 둥근 한쪽 모서리 27">
            <a:extLst>
              <a:ext uri="{FF2B5EF4-FFF2-40B4-BE49-F238E27FC236}">
                <a16:creationId xmlns:a16="http://schemas.microsoft.com/office/drawing/2014/main" id="{C7A2A519-0491-6528-E85D-8EA8AF2F69E6}"/>
              </a:ext>
            </a:extLst>
          </p:cNvPr>
          <p:cNvSpPr/>
          <p:nvPr/>
        </p:nvSpPr>
        <p:spPr>
          <a:xfrm>
            <a:off x="647700" y="2570018"/>
            <a:ext cx="2561590" cy="3333994"/>
          </a:xfrm>
          <a:prstGeom prst="round1Rect">
            <a:avLst>
              <a:gd name="adj" fmla="val 7087"/>
            </a:avLst>
          </a:prstGeom>
          <a:gradFill flip="none" rotWithShape="1">
            <a:gsLst>
              <a:gs pos="0">
                <a:srgbClr val="047C92"/>
              </a:gs>
              <a:gs pos="100000">
                <a:srgbClr val="03475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ED36DF-C0B8-43DC-0F3E-127A3C51C957}"/>
              </a:ext>
            </a:extLst>
          </p:cNvPr>
          <p:cNvSpPr/>
          <p:nvPr/>
        </p:nvSpPr>
        <p:spPr>
          <a:xfrm>
            <a:off x="848743" y="2706551"/>
            <a:ext cx="1167299" cy="151944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77CE09-EB3A-33EE-B6DE-1C6BFACFDA44}"/>
              </a:ext>
            </a:extLst>
          </p:cNvPr>
          <p:cNvSpPr txBox="1"/>
          <p:nvPr/>
        </p:nvSpPr>
        <p:spPr>
          <a:xfrm>
            <a:off x="792972" y="2627449"/>
            <a:ext cx="1876556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 fontAlgn="ctr" latinLnBrk="0">
              <a:buClr>
                <a:srgbClr val="808080"/>
              </a:buClr>
              <a:defRPr kumimoji="1" sz="1020" spc="0" baseline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ollehche_v2" pitchFamily="18" charset="-127"/>
              </a:defRPr>
            </a:lvl1pPr>
            <a:lvl2pPr marL="742950" indent="-28575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90679" rtl="0" eaLnBrk="1" fontAlgn="ctr" latinLnBrk="0" hangingPunct="1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lang="ko-KR" altLang="en-US" sz="1100" dirty="0">
                <a:ln>
                  <a:noFill/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과제 </a:t>
            </a:r>
            <a:r>
              <a:rPr lang="ko-KR" altLang="en-US" sz="1400" b="1" dirty="0">
                <a:ln>
                  <a:noFill/>
                </a:ln>
                <a:solidFill>
                  <a:srgbClr val="66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내용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0844EA-1D08-29F2-8BDB-6AC750394E5F}"/>
              </a:ext>
            </a:extLst>
          </p:cNvPr>
          <p:cNvGrpSpPr/>
          <p:nvPr/>
        </p:nvGrpSpPr>
        <p:grpSpPr>
          <a:xfrm>
            <a:off x="737663" y="2997686"/>
            <a:ext cx="2386171" cy="841753"/>
            <a:chOff x="739855" y="3178825"/>
            <a:chExt cx="2386171" cy="841753"/>
          </a:xfrm>
        </p:grpSpPr>
        <p:sp>
          <p:nvSpPr>
            <p:cNvPr id="31" name="사각형: 둥근 모서리 330">
              <a:extLst>
                <a:ext uri="{FF2B5EF4-FFF2-40B4-BE49-F238E27FC236}">
                  <a16:creationId xmlns:a16="http://schemas.microsoft.com/office/drawing/2014/main" id="{2BB5E203-0C4D-6C3D-A171-1CA0C16B4618}"/>
                </a:ext>
              </a:extLst>
            </p:cNvPr>
            <p:cNvSpPr/>
            <p:nvPr/>
          </p:nvSpPr>
          <p:spPr>
            <a:xfrm>
              <a:off x="739855" y="3178825"/>
              <a:ext cx="2386171" cy="20211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5654A9-625E-036C-70F3-A88E3B088A22}"/>
                </a:ext>
              </a:extLst>
            </p:cNvPr>
            <p:cNvSpPr txBox="1"/>
            <p:nvPr/>
          </p:nvSpPr>
          <p:spPr>
            <a:xfrm>
              <a:off x="1133376" y="3215427"/>
              <a:ext cx="884858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1C5CC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인공위성 정보 수집</a:t>
              </a:r>
              <a:endParaRPr lang="ko-KR" altLang="en-US" sz="600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D2E4CE-7762-0768-F2E7-2553D3A706A3}"/>
                </a:ext>
              </a:extLst>
            </p:cNvPr>
            <p:cNvSpPr txBox="1"/>
            <p:nvPr/>
          </p:nvSpPr>
          <p:spPr>
            <a:xfrm>
              <a:off x="871350" y="3212932"/>
              <a:ext cx="115737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90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</a:t>
              </a:r>
              <a:endParaRPr lang="ko-KR" altLang="en-US" sz="9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34" name="직선 연결선 343">
              <a:extLst>
                <a:ext uri="{FF2B5EF4-FFF2-40B4-BE49-F238E27FC236}">
                  <a16:creationId xmlns:a16="http://schemas.microsoft.com/office/drawing/2014/main" id="{FE6CF339-4565-85C4-686B-7B4531C3C983}"/>
                </a:ext>
              </a:extLst>
            </p:cNvPr>
            <p:cNvCxnSpPr/>
            <p:nvPr/>
          </p:nvCxnSpPr>
          <p:spPr>
            <a:xfrm>
              <a:off x="1104448" y="3223368"/>
              <a:ext cx="0" cy="10810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사각형: 둥근 모서리 344">
              <a:extLst>
                <a:ext uri="{FF2B5EF4-FFF2-40B4-BE49-F238E27FC236}">
                  <a16:creationId xmlns:a16="http://schemas.microsoft.com/office/drawing/2014/main" id="{7E09A967-8785-C802-01D1-994656E4D6A5}"/>
                </a:ext>
              </a:extLst>
            </p:cNvPr>
            <p:cNvSpPr/>
            <p:nvPr/>
          </p:nvSpPr>
          <p:spPr>
            <a:xfrm>
              <a:off x="1021081" y="3408901"/>
              <a:ext cx="2104632" cy="611677"/>
            </a:xfrm>
            <a:prstGeom prst="roundRect">
              <a:avLst>
                <a:gd name="adj" fmla="val 49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1F66C0-77FB-B101-FE03-C2AAE98A8BE9}"/>
                </a:ext>
              </a:extLst>
            </p:cNvPr>
            <p:cNvSpPr txBox="1"/>
            <p:nvPr/>
          </p:nvSpPr>
          <p:spPr>
            <a:xfrm>
              <a:off x="1062411" y="3581991"/>
              <a:ext cx="2044411" cy="28469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52388" indent="-52388">
                <a:spcAft>
                  <a:spcPts val="300"/>
                </a:spcAft>
                <a:buFont typeface="Wingdings" panose="05000000000000000000" pitchFamily="2" charset="2"/>
                <a:buChar char="§"/>
              </a:pPr>
              <a:r>
                <a:rPr lang="en-US" altLang="ko-KR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NASA API </a:t>
              </a:r>
              <a:r>
                <a:rPr lang="ko-KR" altLang="en-US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연계</a:t>
              </a:r>
              <a:endParaRPr lang="en-US" altLang="ko-KR" sz="800" b="1" spc="-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marL="52388" indent="-52388">
                <a:spcAft>
                  <a:spcPts val="300"/>
                </a:spcAft>
                <a:buFont typeface="Wingdings" panose="05000000000000000000" pitchFamily="2" charset="2"/>
                <a:buChar char="§"/>
              </a:pPr>
              <a:r>
                <a:rPr lang="en-US" altLang="ko-KR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정보 </a:t>
              </a:r>
              <a:r>
                <a:rPr lang="en-US" altLang="ko-KR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DB</a:t>
              </a:r>
              <a:r>
                <a:rPr lang="ko-KR" altLang="en-US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화를</a:t>
              </a:r>
              <a:r>
                <a:rPr lang="en-US" altLang="ko-KR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위한  데이터 정제</a:t>
              </a:r>
              <a:endParaRPr lang="en-US" altLang="ko-KR" sz="800" b="1" spc="-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84F3E36-B9A5-E82B-2EE3-C4E3BD8A9ABB}"/>
              </a:ext>
            </a:extLst>
          </p:cNvPr>
          <p:cNvGrpSpPr/>
          <p:nvPr/>
        </p:nvGrpSpPr>
        <p:grpSpPr>
          <a:xfrm>
            <a:off x="737663" y="3916876"/>
            <a:ext cx="2386171" cy="812305"/>
            <a:chOff x="739855" y="4081894"/>
            <a:chExt cx="2386171" cy="812305"/>
          </a:xfrm>
        </p:grpSpPr>
        <p:sp>
          <p:nvSpPr>
            <p:cNvPr id="44" name="사각형: 둥근 모서리 347">
              <a:extLst>
                <a:ext uri="{FF2B5EF4-FFF2-40B4-BE49-F238E27FC236}">
                  <a16:creationId xmlns:a16="http://schemas.microsoft.com/office/drawing/2014/main" id="{228C747A-6221-A896-9F41-C1EE41C427F3}"/>
                </a:ext>
              </a:extLst>
            </p:cNvPr>
            <p:cNvSpPr/>
            <p:nvPr/>
          </p:nvSpPr>
          <p:spPr>
            <a:xfrm>
              <a:off x="739855" y="4081894"/>
              <a:ext cx="2386171" cy="20211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60B760-F298-1FFF-93BE-5FAF3A72C43E}"/>
                </a:ext>
              </a:extLst>
            </p:cNvPr>
            <p:cNvSpPr txBox="1"/>
            <p:nvPr/>
          </p:nvSpPr>
          <p:spPr>
            <a:xfrm>
              <a:off x="1133376" y="4118496"/>
              <a:ext cx="41678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1C5CC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대시보드</a:t>
              </a:r>
              <a:endParaRPr lang="ko-KR" altLang="en-US" sz="600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6EA673-3424-CE47-A468-7D6F08225877}"/>
                </a:ext>
              </a:extLst>
            </p:cNvPr>
            <p:cNvSpPr txBox="1"/>
            <p:nvPr/>
          </p:nvSpPr>
          <p:spPr>
            <a:xfrm>
              <a:off x="860129" y="4116001"/>
              <a:ext cx="138179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90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9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47" name="직선 연결선 350">
              <a:extLst>
                <a:ext uri="{FF2B5EF4-FFF2-40B4-BE49-F238E27FC236}">
                  <a16:creationId xmlns:a16="http://schemas.microsoft.com/office/drawing/2014/main" id="{76111F95-6E9D-C358-B11C-175180018A9D}"/>
                </a:ext>
              </a:extLst>
            </p:cNvPr>
            <p:cNvCxnSpPr/>
            <p:nvPr/>
          </p:nvCxnSpPr>
          <p:spPr>
            <a:xfrm>
              <a:off x="1104448" y="4126437"/>
              <a:ext cx="0" cy="10810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사각형: 둥근 모서리 351">
              <a:extLst>
                <a:ext uri="{FF2B5EF4-FFF2-40B4-BE49-F238E27FC236}">
                  <a16:creationId xmlns:a16="http://schemas.microsoft.com/office/drawing/2014/main" id="{711D562A-C1DD-E69F-A4E2-DA3C00E35D52}"/>
                </a:ext>
              </a:extLst>
            </p:cNvPr>
            <p:cNvSpPr/>
            <p:nvPr/>
          </p:nvSpPr>
          <p:spPr>
            <a:xfrm>
              <a:off x="1021081" y="4311970"/>
              <a:ext cx="2104632" cy="582229"/>
            </a:xfrm>
            <a:prstGeom prst="roundRect">
              <a:avLst>
                <a:gd name="adj" fmla="val 49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FAE3539-53CF-5423-6133-85E2230B9F24}"/>
                </a:ext>
              </a:extLst>
            </p:cNvPr>
            <p:cNvSpPr txBox="1"/>
            <p:nvPr/>
          </p:nvSpPr>
          <p:spPr>
            <a:xfrm>
              <a:off x="1062412" y="4460930"/>
              <a:ext cx="2034514" cy="28469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52388" indent="-52388">
                <a:spcAft>
                  <a:spcPts val="300"/>
                </a:spcAft>
                <a:buFont typeface="Wingdings" panose="05000000000000000000" pitchFamily="2" charset="2"/>
                <a:buChar char="§"/>
              </a:pPr>
              <a:r>
                <a:rPr lang="en-US" altLang="ko-KR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데이터</a:t>
              </a:r>
              <a:r>
                <a:rPr lang="en-US" altLang="ko-KR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수집</a:t>
              </a:r>
              <a:r>
                <a:rPr lang="en-US" altLang="ko-KR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추이 제공</a:t>
              </a:r>
              <a:endParaRPr lang="en-US" altLang="ko-KR" sz="800" b="1" spc="-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marL="52388" indent="-52388">
                <a:spcAft>
                  <a:spcPts val="300"/>
                </a:spcAft>
                <a:buFont typeface="Wingdings" panose="05000000000000000000" pitchFamily="2" charset="2"/>
                <a:buChar char="§"/>
              </a:pPr>
              <a:r>
                <a:rPr lang="ko-KR" altLang="en-US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인공위성 목록 안내 기능 제공</a:t>
              </a:r>
            </a:p>
          </p:txBody>
        </p:sp>
      </p:grpSp>
      <p:sp>
        <p:nvSpPr>
          <p:cNvPr id="51" name="사각형: 둥근 모서리 354">
            <a:extLst>
              <a:ext uri="{FF2B5EF4-FFF2-40B4-BE49-F238E27FC236}">
                <a16:creationId xmlns:a16="http://schemas.microsoft.com/office/drawing/2014/main" id="{8D7B2648-8EB3-943D-2608-E64451BAC41C}"/>
              </a:ext>
            </a:extLst>
          </p:cNvPr>
          <p:cNvSpPr/>
          <p:nvPr/>
        </p:nvSpPr>
        <p:spPr>
          <a:xfrm>
            <a:off x="737663" y="4806618"/>
            <a:ext cx="2386171" cy="2021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" dist="254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C345E6B-00D3-F319-801B-31BAFFDD2F98}"/>
              </a:ext>
            </a:extLst>
          </p:cNvPr>
          <p:cNvSpPr txBox="1"/>
          <p:nvPr/>
        </p:nvSpPr>
        <p:spPr>
          <a:xfrm>
            <a:off x="1131184" y="4843220"/>
            <a:ext cx="989053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b="1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C5CC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인공위성 데이터 관리</a:t>
            </a:r>
            <a:endParaRPr lang="ko-KR" altLang="en-US" sz="600" spc="-9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E3E824-B7CE-0440-1920-EEA9978C6FB3}"/>
              </a:ext>
            </a:extLst>
          </p:cNvPr>
          <p:cNvSpPr txBox="1"/>
          <p:nvPr/>
        </p:nvSpPr>
        <p:spPr>
          <a:xfrm>
            <a:off x="857937" y="4840725"/>
            <a:ext cx="13817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9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54" name="직선 연결선 357">
            <a:extLst>
              <a:ext uri="{FF2B5EF4-FFF2-40B4-BE49-F238E27FC236}">
                <a16:creationId xmlns:a16="http://schemas.microsoft.com/office/drawing/2014/main" id="{BC9D9E90-41E2-E3E9-160B-122379F94E8C}"/>
              </a:ext>
            </a:extLst>
          </p:cNvPr>
          <p:cNvCxnSpPr/>
          <p:nvPr/>
        </p:nvCxnSpPr>
        <p:spPr>
          <a:xfrm>
            <a:off x="1102256" y="4851161"/>
            <a:ext cx="0" cy="1081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358">
            <a:extLst>
              <a:ext uri="{FF2B5EF4-FFF2-40B4-BE49-F238E27FC236}">
                <a16:creationId xmlns:a16="http://schemas.microsoft.com/office/drawing/2014/main" id="{AE174EC6-A765-F22B-AE05-294C793C5C2C}"/>
              </a:ext>
            </a:extLst>
          </p:cNvPr>
          <p:cNvSpPr/>
          <p:nvPr/>
        </p:nvSpPr>
        <p:spPr>
          <a:xfrm>
            <a:off x="1017957" y="5036694"/>
            <a:ext cx="2104632" cy="570003"/>
          </a:xfrm>
          <a:prstGeom prst="roundRect">
            <a:avLst>
              <a:gd name="adj" fmla="val 49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76F2AB-C2D0-3C4C-AEB7-D67E4F180E5C}"/>
              </a:ext>
            </a:extLst>
          </p:cNvPr>
          <p:cNvSpPr txBox="1"/>
          <p:nvPr/>
        </p:nvSpPr>
        <p:spPr>
          <a:xfrm>
            <a:off x="1080658" y="5177424"/>
            <a:ext cx="2088121" cy="2846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52388" indent="-5238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800" b="1" spc="-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800" b="1" spc="-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수집된 인공위성 목록 제공</a:t>
            </a:r>
            <a:endParaRPr lang="en-US" altLang="ko-KR" sz="800" b="1" spc="-50" dirty="0">
              <a:ln>
                <a:solidFill>
                  <a:prstClr val="white">
                    <a:alpha val="0"/>
                  </a:prst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52388" indent="-5238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800" b="1" spc="-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국내 관측 가능한 위성에 대한 분류</a:t>
            </a:r>
            <a:endParaRPr lang="en-US" altLang="ko-KR" sz="800" b="1" spc="-50" dirty="0">
              <a:ln>
                <a:solidFill>
                  <a:prstClr val="white">
                    <a:alpha val="0"/>
                  </a:prst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B3A4B431-6AB7-D5F9-CC8F-36B55C3F1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71" y="5008735"/>
            <a:ext cx="1416181" cy="120475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034D4E-0AA2-C2A3-22F8-CCE7DD2FA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49" y="4118993"/>
            <a:ext cx="1340651" cy="134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사각형: 둥근 모서리 18">
            <a:extLst>
              <a:ext uri="{FF2B5EF4-FFF2-40B4-BE49-F238E27FC236}">
                <a16:creationId xmlns:a16="http://schemas.microsoft.com/office/drawing/2014/main" id="{5A2A2DD5-6E89-B8F5-BDD0-592E683212B6}"/>
              </a:ext>
            </a:extLst>
          </p:cNvPr>
          <p:cNvSpPr/>
          <p:nvPr/>
        </p:nvSpPr>
        <p:spPr>
          <a:xfrm>
            <a:off x="5449674" y="5444769"/>
            <a:ext cx="1260000" cy="213834"/>
          </a:xfrm>
          <a:prstGeom prst="roundRect">
            <a:avLst>
              <a:gd name="adj" fmla="val 50000"/>
            </a:avLst>
          </a:prstGeom>
          <a:solidFill>
            <a:srgbClr val="6597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0" rtlCol="0" anchor="ctr"/>
          <a:lstStyle/>
          <a:p>
            <a:pPr algn="ctr">
              <a:buClr>
                <a:prstClr val="white">
                  <a:lumMod val="50000"/>
                </a:prstClr>
              </a:buClr>
            </a:pPr>
            <a:r>
              <a:rPr lang="ko-KR" altLang="en-US" sz="105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인공위성 정보</a:t>
            </a:r>
            <a:r>
              <a:rPr lang="en-US" altLang="ko-KR" sz="105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API</a:t>
            </a:r>
            <a:endParaRPr lang="ko-KR" altLang="en-US" sz="1050" spc="-3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5" name="원호 34">
            <a:extLst>
              <a:ext uri="{FF2B5EF4-FFF2-40B4-BE49-F238E27FC236}">
                <a16:creationId xmlns:a16="http://schemas.microsoft.com/office/drawing/2014/main" id="{5780FD07-9220-D6AA-FAE8-AAB3C30D7793}"/>
              </a:ext>
            </a:extLst>
          </p:cNvPr>
          <p:cNvSpPr/>
          <p:nvPr/>
        </p:nvSpPr>
        <p:spPr bwMode="auto">
          <a:xfrm rot="16200000">
            <a:off x="5196088" y="3528455"/>
            <a:ext cx="705679" cy="1215126"/>
          </a:xfrm>
          <a:prstGeom prst="arc">
            <a:avLst>
              <a:gd name="adj1" fmla="val 21551114"/>
              <a:gd name="adj2" fmla="val 4627389"/>
            </a:avLst>
          </a:prstGeom>
          <a:ln w="25400">
            <a:gradFill>
              <a:gsLst>
                <a:gs pos="39000">
                  <a:schemeClr val="tx1">
                    <a:alpha val="5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triangl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6" name="원호 39">
            <a:extLst>
              <a:ext uri="{FF2B5EF4-FFF2-40B4-BE49-F238E27FC236}">
                <a16:creationId xmlns:a16="http://schemas.microsoft.com/office/drawing/2014/main" id="{E9C4D544-A68C-002A-124A-3F2BEB950FD7}"/>
              </a:ext>
            </a:extLst>
          </p:cNvPr>
          <p:cNvSpPr/>
          <p:nvPr/>
        </p:nvSpPr>
        <p:spPr bwMode="auto">
          <a:xfrm rot="2614720">
            <a:off x="5329661" y="4883544"/>
            <a:ext cx="705679" cy="1255928"/>
          </a:xfrm>
          <a:prstGeom prst="arc">
            <a:avLst>
              <a:gd name="adj1" fmla="val 21302062"/>
              <a:gd name="adj2" fmla="val 4507066"/>
            </a:avLst>
          </a:prstGeom>
          <a:ln w="25400">
            <a:gradFill>
              <a:gsLst>
                <a:gs pos="39000">
                  <a:schemeClr val="tx1">
                    <a:alpha val="5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triangl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BFC6DF2-27AB-4AB9-370C-884FFE8B46A2}"/>
              </a:ext>
            </a:extLst>
          </p:cNvPr>
          <p:cNvGrpSpPr/>
          <p:nvPr/>
        </p:nvGrpSpPr>
        <p:grpSpPr>
          <a:xfrm>
            <a:off x="3705633" y="3488651"/>
            <a:ext cx="1620000" cy="1092957"/>
            <a:chOff x="3553387" y="4018775"/>
            <a:chExt cx="1620000" cy="1092957"/>
          </a:xfrm>
        </p:grpSpPr>
        <p:sp>
          <p:nvSpPr>
            <p:cNvPr id="68" name="모서리가 둥근 직사각형 67">
              <a:extLst>
                <a:ext uri="{FF2B5EF4-FFF2-40B4-BE49-F238E27FC236}">
                  <a16:creationId xmlns:a16="http://schemas.microsoft.com/office/drawing/2014/main" id="{A0026E4E-5023-6A91-C7F4-590D7F8B51FE}"/>
                </a:ext>
              </a:extLst>
            </p:cNvPr>
            <p:cNvSpPr/>
            <p:nvPr/>
          </p:nvSpPr>
          <p:spPr>
            <a:xfrm>
              <a:off x="3596265" y="4018775"/>
              <a:ext cx="1513408" cy="793079"/>
            </a:xfrm>
            <a:prstGeom prst="roundRect">
              <a:avLst/>
            </a:prstGeom>
            <a:solidFill>
              <a:srgbClr val="E6EB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2" name="사각형: 둥근 모서리 18">
              <a:extLst>
                <a:ext uri="{FF2B5EF4-FFF2-40B4-BE49-F238E27FC236}">
                  <a16:creationId xmlns:a16="http://schemas.microsoft.com/office/drawing/2014/main" id="{9C70FB3F-F268-9B62-CB2A-36435BC71478}"/>
                </a:ext>
              </a:extLst>
            </p:cNvPr>
            <p:cNvSpPr/>
            <p:nvPr/>
          </p:nvSpPr>
          <p:spPr>
            <a:xfrm>
              <a:off x="3553387" y="4897898"/>
              <a:ext cx="1620000" cy="213834"/>
            </a:xfrm>
            <a:prstGeom prst="roundRect">
              <a:avLst>
                <a:gd name="adj" fmla="val 50000"/>
              </a:avLst>
            </a:prstGeom>
            <a:solidFill>
              <a:srgbClr val="6597E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18000" rIns="0" bIns="0" rtlCol="0" anchor="ctr"/>
            <a:lstStyle/>
            <a:p>
              <a:pPr algn="ctr">
                <a:buClr>
                  <a:prstClr val="white">
                    <a:lumMod val="50000"/>
                  </a:prstClr>
                </a:buClr>
              </a:pPr>
              <a:r>
                <a:rPr lang="ko-KR" altLang="en-US" sz="1050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데이터 수집 프로그램</a:t>
              </a:r>
            </a:p>
          </p:txBody>
        </p:sp>
        <p:pic>
          <p:nvPicPr>
            <p:cNvPr id="73" name="Picture 2" descr="Node.js 노드 개념 이해하기 자바스크립트 JavaScript 런타임 이벤트">
              <a:extLst>
                <a:ext uri="{FF2B5EF4-FFF2-40B4-BE49-F238E27FC236}">
                  <a16:creationId xmlns:a16="http://schemas.microsoft.com/office/drawing/2014/main" id="{A59EE0AA-3380-7173-92A1-CF94E5D33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600" y="4101130"/>
              <a:ext cx="1256738" cy="628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4" name="Picture 4" descr="Power BI 서비스의 비즈니스 사용자 대시보드 - Power BI | Microsoft Learn">
            <a:extLst>
              <a:ext uri="{FF2B5EF4-FFF2-40B4-BE49-F238E27FC236}">
                <a16:creationId xmlns:a16="http://schemas.microsoft.com/office/drawing/2014/main" id="{DB246913-4116-CD16-F887-E0CCDCD07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515" y="2561356"/>
            <a:ext cx="1325090" cy="10515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원호 34">
            <a:extLst>
              <a:ext uri="{FF2B5EF4-FFF2-40B4-BE49-F238E27FC236}">
                <a16:creationId xmlns:a16="http://schemas.microsoft.com/office/drawing/2014/main" id="{8A5ABF82-3FE5-AE33-BD0E-07AEEE370407}"/>
              </a:ext>
            </a:extLst>
          </p:cNvPr>
          <p:cNvSpPr/>
          <p:nvPr/>
        </p:nvSpPr>
        <p:spPr bwMode="auto">
          <a:xfrm rot="5224098" flipH="1">
            <a:off x="4805936" y="2759956"/>
            <a:ext cx="705679" cy="1215126"/>
          </a:xfrm>
          <a:prstGeom prst="arc">
            <a:avLst>
              <a:gd name="adj1" fmla="val 21551114"/>
              <a:gd name="adj2" fmla="val 4627389"/>
            </a:avLst>
          </a:prstGeom>
          <a:ln w="25400">
            <a:gradFill>
              <a:gsLst>
                <a:gs pos="39000">
                  <a:schemeClr val="tx1">
                    <a:alpha val="5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triangl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74D304-5AD1-EE05-1559-BFC6F50B9163}"/>
              </a:ext>
            </a:extLst>
          </p:cNvPr>
          <p:cNvSpPr/>
          <p:nvPr/>
        </p:nvSpPr>
        <p:spPr>
          <a:xfrm>
            <a:off x="7310893" y="2610979"/>
            <a:ext cx="1167299" cy="151944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56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85004B-CC31-AF6C-9670-3ADD4BDD891C}"/>
              </a:ext>
            </a:extLst>
          </p:cNvPr>
          <p:cNvSpPr/>
          <p:nvPr/>
        </p:nvSpPr>
        <p:spPr>
          <a:xfrm>
            <a:off x="1017957" y="1470737"/>
            <a:ext cx="6890244" cy="253616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3070C95-4D43-C522-1612-6B4A4685A869}"/>
              </a:ext>
            </a:extLst>
          </p:cNvPr>
          <p:cNvSpPr/>
          <p:nvPr/>
        </p:nvSpPr>
        <p:spPr>
          <a:xfrm>
            <a:off x="-10546" y="6304211"/>
            <a:ext cx="10907713" cy="7948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F6EE8137-73EF-FDE3-C09F-0946F5DE1D43}"/>
              </a:ext>
            </a:extLst>
          </p:cNvPr>
          <p:cNvSpPr txBox="1">
            <a:spLocks/>
          </p:cNvSpPr>
          <p:nvPr/>
        </p:nvSpPr>
        <p:spPr>
          <a:xfrm>
            <a:off x="5197476" y="7313128"/>
            <a:ext cx="512762" cy="200994"/>
          </a:xfrm>
          <a:prstGeom prst="roundRect">
            <a:avLst>
              <a:gd name="adj" fmla="val 50000"/>
            </a:avLst>
          </a:prstGeom>
          <a:solidFill>
            <a:srgbClr val="EAEAEA"/>
          </a:solidFill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-6-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698D9AE-35D4-67C7-3967-9C04748018F8}"/>
              </a:ext>
            </a:extLst>
          </p:cNvPr>
          <p:cNvGrpSpPr/>
          <p:nvPr/>
        </p:nvGrpSpPr>
        <p:grpSpPr>
          <a:xfrm>
            <a:off x="737663" y="1066382"/>
            <a:ext cx="9684745" cy="622354"/>
            <a:chOff x="737663" y="844132"/>
            <a:chExt cx="9684745" cy="622354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FE32FE2-021E-1343-E396-C61AEFED3460}"/>
                </a:ext>
              </a:extLst>
            </p:cNvPr>
            <p:cNvSpPr txBox="1"/>
            <p:nvPr/>
          </p:nvSpPr>
          <p:spPr>
            <a:xfrm>
              <a:off x="737663" y="844132"/>
              <a:ext cx="92974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kumimoji="1" lang="en-US" altLang="ko-KR" sz="1400" b="1" dirty="0">
                  <a:solidFill>
                    <a:srgbClr val="66FF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1. </a:t>
              </a:r>
              <a:r>
                <a:rPr kumimoji="1" lang="ko-KR" altLang="en-US" sz="1400" b="1" dirty="0">
                  <a:solidFill>
                    <a:srgbClr val="66FF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과제</a:t>
              </a:r>
              <a:r>
                <a:rPr kumimoji="1" lang="en-US" altLang="ko-KR" sz="1400" b="1" dirty="0">
                  <a:solidFill>
                    <a:srgbClr val="66FF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kumimoji="1" lang="ko-KR" altLang="en-US" sz="1400" b="1" dirty="0">
                  <a:solidFill>
                    <a:srgbClr val="66FF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범위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328AAD9-C00D-455F-4352-FD108174AEA6}"/>
                </a:ext>
              </a:extLst>
            </p:cNvPr>
            <p:cNvSpPr txBox="1"/>
            <p:nvPr/>
          </p:nvSpPr>
          <p:spPr>
            <a:xfrm>
              <a:off x="926331" y="1112543"/>
              <a:ext cx="9496077" cy="3539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인공위성 위치 정보</a:t>
              </a:r>
              <a:r>
                <a:rPr lang="en-US" altLang="ko-KR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2300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수집 및 대시보드를 통한 </a:t>
              </a:r>
              <a:r>
                <a:rPr lang="ko-KR" altLang="en-US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DBB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데이터 관리</a:t>
              </a:r>
            </a:p>
          </p:txBody>
        </p:sp>
      </p:grp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9197E7C-3BBA-E1FC-0C5A-D0D8363CA529}"/>
              </a:ext>
            </a:extLst>
          </p:cNvPr>
          <p:cNvSpPr/>
          <p:nvPr/>
        </p:nvSpPr>
        <p:spPr>
          <a:xfrm>
            <a:off x="938109" y="4304431"/>
            <a:ext cx="4313601" cy="2320105"/>
          </a:xfrm>
          <a:prstGeom prst="roundRect">
            <a:avLst>
              <a:gd name="adj" fmla="val 0"/>
            </a:avLst>
          </a:prstGeom>
          <a:solidFill>
            <a:srgbClr val="04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2270F53-181D-E298-2FDE-C565A70CA890}"/>
              </a:ext>
            </a:extLst>
          </p:cNvPr>
          <p:cNvSpPr/>
          <p:nvPr/>
        </p:nvSpPr>
        <p:spPr>
          <a:xfrm>
            <a:off x="807864" y="2028097"/>
            <a:ext cx="4554583" cy="4740007"/>
          </a:xfrm>
          <a:prstGeom prst="roundRect">
            <a:avLst>
              <a:gd name="adj" fmla="val 3967"/>
            </a:avLst>
          </a:prstGeom>
          <a:solidFill>
            <a:srgbClr val="002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EBADA6B-E643-3AF2-E48B-1294663079E4}"/>
              </a:ext>
            </a:extLst>
          </p:cNvPr>
          <p:cNvSpPr/>
          <p:nvPr/>
        </p:nvSpPr>
        <p:spPr>
          <a:xfrm>
            <a:off x="917808" y="2432050"/>
            <a:ext cx="4343699" cy="4192486"/>
          </a:xfrm>
          <a:prstGeom prst="roundRect">
            <a:avLst>
              <a:gd name="adj" fmla="val 20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왼쪽 대괄호 10">
            <a:extLst>
              <a:ext uri="{FF2B5EF4-FFF2-40B4-BE49-F238E27FC236}">
                <a16:creationId xmlns:a16="http://schemas.microsoft.com/office/drawing/2014/main" id="{9814D444-8BBC-5B2F-16A0-184F79A01989}"/>
              </a:ext>
            </a:extLst>
          </p:cNvPr>
          <p:cNvSpPr/>
          <p:nvPr/>
        </p:nvSpPr>
        <p:spPr>
          <a:xfrm rot="5400000">
            <a:off x="3040413" y="125935"/>
            <a:ext cx="136183" cy="4318800"/>
          </a:xfrm>
          <a:prstGeom prst="leftBracket">
            <a:avLst>
              <a:gd name="adj" fmla="val 11324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3D6BC1-F698-964A-3B3D-25AD0B7AB118}"/>
              </a:ext>
            </a:extLst>
          </p:cNvPr>
          <p:cNvSpPr txBox="1"/>
          <p:nvPr/>
        </p:nvSpPr>
        <p:spPr>
          <a:xfrm>
            <a:off x="2639859" y="2141609"/>
            <a:ext cx="937291" cy="230832"/>
          </a:xfrm>
          <a:prstGeom prst="rect">
            <a:avLst/>
          </a:prstGeom>
          <a:solidFill>
            <a:srgbClr val="002D76"/>
          </a:solidFill>
          <a:ln>
            <a:noFill/>
          </a:ln>
          <a:effectLst/>
        </p:spPr>
        <p:txBody>
          <a:bodyPr wrap="none" lIns="72000" tIns="0" rIns="72000" bIns="0" anchor="ctr">
            <a:spAutoFit/>
          </a:bodyPr>
          <a:lstStyle>
            <a:defPPr>
              <a:defRPr lang="ko-KR"/>
            </a:defPPr>
            <a:lvl1pPr algn="ctr" fontAlgn="ctr" latinLnBrk="0">
              <a:buClr>
                <a:srgbClr val="808080"/>
              </a:buClr>
              <a:defRPr kumimoji="1" sz="1020" spc="0" baseline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ollehche_v2" pitchFamily="18" charset="-127"/>
              </a:defRPr>
            </a:lvl1pPr>
            <a:lvl2pPr marL="742950" indent="-28575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9pPr>
          </a:lstStyle>
          <a:p>
            <a:pPr defTabSz="990679">
              <a:defRPr/>
            </a:pPr>
            <a:r>
              <a:rPr lang="ko-KR" altLang="en-US" sz="1500" b="1" dirty="0">
                <a:ln>
                  <a:noFill/>
                </a:ln>
                <a:solidFill>
                  <a:srgbClr val="66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정보</a:t>
            </a:r>
            <a:r>
              <a:rPr lang="ko-KR" altLang="en-US" sz="1500" b="1" dirty="0">
                <a:ln>
                  <a:noFill/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500" dirty="0">
                <a:ln>
                  <a:noFill/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수집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23F07B-C2E2-836E-BCB2-4B9E17F47FEA}"/>
              </a:ext>
            </a:extLst>
          </p:cNvPr>
          <p:cNvGrpSpPr/>
          <p:nvPr/>
        </p:nvGrpSpPr>
        <p:grpSpPr>
          <a:xfrm>
            <a:off x="1044240" y="2546976"/>
            <a:ext cx="1160839" cy="1160839"/>
            <a:chOff x="1923674" y="2312264"/>
            <a:chExt cx="792868" cy="79286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1C5C337-514D-68EB-1264-58F4793C16A5}"/>
                </a:ext>
              </a:extLst>
            </p:cNvPr>
            <p:cNvGrpSpPr/>
            <p:nvPr/>
          </p:nvGrpSpPr>
          <p:grpSpPr>
            <a:xfrm>
              <a:off x="1923674" y="2312264"/>
              <a:ext cx="792868" cy="792868"/>
              <a:chOff x="702827" y="4849730"/>
              <a:chExt cx="1866900" cy="18669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13A484A4-4BAB-0102-5C03-B4BA00ED816D}"/>
                  </a:ext>
                </a:extLst>
              </p:cNvPr>
              <p:cNvSpPr/>
              <p:nvPr/>
            </p:nvSpPr>
            <p:spPr>
              <a:xfrm>
                <a:off x="702827" y="4849730"/>
                <a:ext cx="1866900" cy="1866900"/>
              </a:xfrm>
              <a:prstGeom prst="ellipse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0353A92F-0847-6EA6-B786-F9BCD7F1DFC8}"/>
                  </a:ext>
                </a:extLst>
              </p:cNvPr>
              <p:cNvSpPr/>
              <p:nvPr/>
            </p:nvSpPr>
            <p:spPr>
              <a:xfrm>
                <a:off x="830125" y="4977028"/>
                <a:ext cx="1612304" cy="1612304"/>
              </a:xfrm>
              <a:prstGeom prst="ellipse">
                <a:avLst/>
              </a:prstGeom>
              <a:gradFill flip="none" rotWithShape="1">
                <a:gsLst>
                  <a:gs pos="0">
                    <a:srgbClr val="1C5CC6"/>
                  </a:gs>
                  <a:gs pos="100000">
                    <a:srgbClr val="0F3167"/>
                  </a:gs>
                </a:gsLst>
                <a:lin ang="27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F0D823-41BD-5DC4-44FB-1A9E929934FA}"/>
                </a:ext>
              </a:extLst>
            </p:cNvPr>
            <p:cNvSpPr txBox="1"/>
            <p:nvPr/>
          </p:nvSpPr>
          <p:spPr>
            <a:xfrm>
              <a:off x="2158382" y="2524522"/>
              <a:ext cx="338754" cy="3783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1200" b="1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NAPA</a:t>
              </a:r>
            </a:p>
            <a:p>
              <a:pPr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1200" b="1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API</a:t>
              </a:r>
            </a:p>
            <a:p>
              <a:pPr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b="1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연계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A1A527-A4F9-F2C3-30E7-D53527863FD7}"/>
              </a:ext>
            </a:extLst>
          </p:cNvPr>
          <p:cNvSpPr/>
          <p:nvPr/>
        </p:nvSpPr>
        <p:spPr>
          <a:xfrm>
            <a:off x="2721592" y="2235240"/>
            <a:ext cx="855558" cy="150569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2" name="사각형: 둥근 모서리 6">
            <a:extLst>
              <a:ext uri="{FF2B5EF4-FFF2-40B4-BE49-F238E27FC236}">
                <a16:creationId xmlns:a16="http://schemas.microsoft.com/office/drawing/2014/main" id="{E908DCB0-2A0E-15D0-40F6-5BFF2D683380}"/>
              </a:ext>
            </a:extLst>
          </p:cNvPr>
          <p:cNvSpPr/>
          <p:nvPr/>
        </p:nvSpPr>
        <p:spPr>
          <a:xfrm>
            <a:off x="5545265" y="2028098"/>
            <a:ext cx="4554583" cy="4740006"/>
          </a:xfrm>
          <a:prstGeom prst="roundRect">
            <a:avLst>
              <a:gd name="adj" fmla="val 3967"/>
            </a:avLst>
          </a:prstGeom>
          <a:solidFill>
            <a:srgbClr val="002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3" name="사각형: 둥근 모서리 9">
            <a:extLst>
              <a:ext uri="{FF2B5EF4-FFF2-40B4-BE49-F238E27FC236}">
                <a16:creationId xmlns:a16="http://schemas.microsoft.com/office/drawing/2014/main" id="{5FD1269C-BB93-A682-28FE-3B96A223B8E1}"/>
              </a:ext>
            </a:extLst>
          </p:cNvPr>
          <p:cNvSpPr/>
          <p:nvPr/>
        </p:nvSpPr>
        <p:spPr>
          <a:xfrm>
            <a:off x="5588165" y="2432050"/>
            <a:ext cx="4361582" cy="4192486"/>
          </a:xfrm>
          <a:prstGeom prst="roundRect">
            <a:avLst>
              <a:gd name="adj" fmla="val 20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4" name="왼쪽 대괄호 11">
            <a:extLst>
              <a:ext uri="{FF2B5EF4-FFF2-40B4-BE49-F238E27FC236}">
                <a16:creationId xmlns:a16="http://schemas.microsoft.com/office/drawing/2014/main" id="{0F1EE694-3687-E973-E006-ABF847E12E47}"/>
              </a:ext>
            </a:extLst>
          </p:cNvPr>
          <p:cNvSpPr/>
          <p:nvPr/>
        </p:nvSpPr>
        <p:spPr>
          <a:xfrm rot="5400000">
            <a:off x="7700865" y="125936"/>
            <a:ext cx="136183" cy="4318800"/>
          </a:xfrm>
          <a:prstGeom prst="leftBracket">
            <a:avLst>
              <a:gd name="adj" fmla="val 11324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46BED92-B440-5332-4823-EF6BE68B4538}"/>
              </a:ext>
            </a:extLst>
          </p:cNvPr>
          <p:cNvSpPr txBox="1"/>
          <p:nvPr/>
        </p:nvSpPr>
        <p:spPr>
          <a:xfrm>
            <a:off x="7208138" y="2141609"/>
            <a:ext cx="1121636" cy="230832"/>
          </a:xfrm>
          <a:prstGeom prst="rect">
            <a:avLst/>
          </a:prstGeom>
          <a:solidFill>
            <a:srgbClr val="002D76"/>
          </a:solidFill>
          <a:ln>
            <a:noFill/>
          </a:ln>
          <a:effectLst/>
        </p:spPr>
        <p:txBody>
          <a:bodyPr wrap="none" lIns="72000" tIns="0" rIns="72000" bIns="0" anchor="ctr">
            <a:spAutoFit/>
          </a:bodyPr>
          <a:lstStyle>
            <a:defPPr>
              <a:defRPr lang="ko-KR"/>
            </a:defPPr>
            <a:lvl1pPr algn="ctr" fontAlgn="ctr" latinLnBrk="0">
              <a:buClr>
                <a:srgbClr val="808080"/>
              </a:buClr>
              <a:defRPr kumimoji="1" sz="1020" spc="0" baseline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ollehche_v2" pitchFamily="18" charset="-127"/>
              </a:defRPr>
            </a:lvl1pPr>
            <a:lvl2pPr marL="742950" indent="-28575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9pPr>
          </a:lstStyle>
          <a:p>
            <a:pPr defTabSz="990679">
              <a:defRPr/>
            </a:pPr>
            <a:r>
              <a:rPr lang="ko-KR" altLang="en-US" sz="1500" b="1" dirty="0">
                <a:ln>
                  <a:noFill/>
                </a:ln>
                <a:solidFill>
                  <a:srgbClr val="66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</a:t>
            </a:r>
            <a:r>
              <a:rPr lang="ko-KR" altLang="en-US" sz="1500" b="1" dirty="0">
                <a:ln>
                  <a:noFill/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500" dirty="0">
                <a:ln>
                  <a:noFill/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</a:t>
            </a: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0FCCAFE-DDC9-ADFA-EB34-3C94D2D1A271}"/>
              </a:ext>
            </a:extLst>
          </p:cNvPr>
          <p:cNvGrpSpPr/>
          <p:nvPr/>
        </p:nvGrpSpPr>
        <p:grpSpPr>
          <a:xfrm>
            <a:off x="2284233" y="2546976"/>
            <a:ext cx="1160840" cy="1160839"/>
            <a:chOff x="1923674" y="2312264"/>
            <a:chExt cx="792868" cy="79286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AC2B52C-F588-EF6F-5D23-40D6D59816C0}"/>
                </a:ext>
              </a:extLst>
            </p:cNvPr>
            <p:cNvGrpSpPr/>
            <p:nvPr/>
          </p:nvGrpSpPr>
          <p:grpSpPr>
            <a:xfrm>
              <a:off x="1923674" y="2312264"/>
              <a:ext cx="792868" cy="792868"/>
              <a:chOff x="702827" y="4849730"/>
              <a:chExt cx="1866900" cy="1866900"/>
            </a:xfrm>
          </p:grpSpPr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464BCC02-BDAC-FA8C-50A9-EB210082A7BE}"/>
                  </a:ext>
                </a:extLst>
              </p:cNvPr>
              <p:cNvSpPr/>
              <p:nvPr/>
            </p:nvSpPr>
            <p:spPr>
              <a:xfrm>
                <a:off x="702827" y="4849730"/>
                <a:ext cx="1866900" cy="1866900"/>
              </a:xfrm>
              <a:prstGeom prst="ellipse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3AA94D0A-CE37-B638-3688-24F371725E1D}"/>
                  </a:ext>
                </a:extLst>
              </p:cNvPr>
              <p:cNvSpPr/>
              <p:nvPr/>
            </p:nvSpPr>
            <p:spPr>
              <a:xfrm>
                <a:off x="830125" y="4977028"/>
                <a:ext cx="1612304" cy="1612304"/>
              </a:xfrm>
              <a:prstGeom prst="ellipse">
                <a:avLst/>
              </a:prstGeom>
              <a:gradFill flip="none" rotWithShape="1">
                <a:gsLst>
                  <a:gs pos="0">
                    <a:srgbClr val="1C5CC6"/>
                  </a:gs>
                  <a:gs pos="100000">
                    <a:srgbClr val="0F3167"/>
                  </a:gs>
                </a:gsLst>
                <a:lin ang="27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032623B-60FC-28FB-092A-DA1ED9213F5B}"/>
                </a:ext>
              </a:extLst>
            </p:cNvPr>
            <p:cNvSpPr txBox="1"/>
            <p:nvPr/>
          </p:nvSpPr>
          <p:spPr>
            <a:xfrm>
              <a:off x="2159486" y="2626734"/>
              <a:ext cx="321235" cy="25225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b="1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데이터 </a:t>
              </a:r>
              <a:endParaRPr lang="en-US" altLang="ko-KR" sz="1200" b="1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b="1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정제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247A31-ADD0-8FE9-9D59-D5C58EFD6B76}"/>
              </a:ext>
            </a:extLst>
          </p:cNvPr>
          <p:cNvSpPr/>
          <p:nvPr/>
        </p:nvSpPr>
        <p:spPr>
          <a:xfrm>
            <a:off x="7412296" y="2260977"/>
            <a:ext cx="855558" cy="150569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1DD9EF14-CBFD-427D-1FBE-186CA093D0E9}"/>
              </a:ext>
            </a:extLst>
          </p:cNvPr>
          <p:cNvGrpSpPr/>
          <p:nvPr/>
        </p:nvGrpSpPr>
        <p:grpSpPr>
          <a:xfrm>
            <a:off x="3930101" y="2546976"/>
            <a:ext cx="1160839" cy="1160839"/>
            <a:chOff x="1923674" y="2312264"/>
            <a:chExt cx="792868" cy="792868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E1E76F76-C276-257A-4457-0FC26D503AC9}"/>
                </a:ext>
              </a:extLst>
            </p:cNvPr>
            <p:cNvGrpSpPr/>
            <p:nvPr/>
          </p:nvGrpSpPr>
          <p:grpSpPr>
            <a:xfrm>
              <a:off x="1923674" y="2312264"/>
              <a:ext cx="792868" cy="792868"/>
              <a:chOff x="702827" y="4849730"/>
              <a:chExt cx="1866900" cy="1866900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2630C36-B58B-C675-7A38-6A11616B85B3}"/>
                  </a:ext>
                </a:extLst>
              </p:cNvPr>
              <p:cNvSpPr/>
              <p:nvPr/>
            </p:nvSpPr>
            <p:spPr>
              <a:xfrm>
                <a:off x="702827" y="4849730"/>
                <a:ext cx="1866900" cy="1866900"/>
              </a:xfrm>
              <a:prstGeom prst="ellipse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9675175C-469F-2C60-E047-05D07E3404AD}"/>
                  </a:ext>
                </a:extLst>
              </p:cNvPr>
              <p:cNvSpPr/>
              <p:nvPr/>
            </p:nvSpPr>
            <p:spPr>
              <a:xfrm>
                <a:off x="830125" y="4977028"/>
                <a:ext cx="1612304" cy="1612304"/>
              </a:xfrm>
              <a:prstGeom prst="ellipse">
                <a:avLst/>
              </a:prstGeom>
              <a:gradFill flip="none" rotWithShape="1">
                <a:gsLst>
                  <a:gs pos="0">
                    <a:srgbClr val="1C5CC6"/>
                  </a:gs>
                  <a:gs pos="100000">
                    <a:srgbClr val="0F3167"/>
                  </a:gs>
                </a:gsLst>
                <a:lin ang="27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218B267-2744-0FCD-7B82-06DBDD93DC1A}"/>
                </a:ext>
              </a:extLst>
            </p:cNvPr>
            <p:cNvSpPr txBox="1"/>
            <p:nvPr/>
          </p:nvSpPr>
          <p:spPr>
            <a:xfrm>
              <a:off x="2167146" y="2615837"/>
              <a:ext cx="321236" cy="25225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b="1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FFFDBB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데이터 </a:t>
              </a:r>
              <a:endParaRPr lang="en-US" altLang="ko-KR" sz="1200" b="1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FDB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b="1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FFFDBB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저장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9A9C43-56E2-4BAE-EC7C-C4D976F06CE4}"/>
              </a:ext>
            </a:extLst>
          </p:cNvPr>
          <p:cNvGrpSpPr/>
          <p:nvPr/>
        </p:nvGrpSpPr>
        <p:grpSpPr>
          <a:xfrm>
            <a:off x="3542087" y="2924196"/>
            <a:ext cx="287496" cy="329100"/>
            <a:chOff x="103172" y="3422275"/>
            <a:chExt cx="287496" cy="329100"/>
          </a:xfrm>
        </p:grpSpPr>
        <p:sp>
          <p:nvSpPr>
            <p:cNvPr id="82" name="모서리가 둥근 직사각형 156">
              <a:extLst>
                <a:ext uri="{FF2B5EF4-FFF2-40B4-BE49-F238E27FC236}">
                  <a16:creationId xmlns:a16="http://schemas.microsoft.com/office/drawing/2014/main" id="{1A06CDC0-638B-77BB-C223-94775F863814}"/>
                </a:ext>
              </a:extLst>
            </p:cNvPr>
            <p:cNvSpPr/>
            <p:nvPr/>
          </p:nvSpPr>
          <p:spPr bwMode="auto">
            <a:xfrm rot="-2700000">
              <a:off x="203360" y="3422275"/>
              <a:ext cx="87122" cy="287496"/>
            </a:xfrm>
            <a:prstGeom prst="roundRect">
              <a:avLst>
                <a:gd name="adj" fmla="val 50000"/>
              </a:avLst>
            </a:prstGeom>
            <a:solidFill>
              <a:srgbClr val="285294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/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  <a:sym typeface="Monotype Sorts"/>
              </a:endParaRPr>
            </a:p>
          </p:txBody>
        </p:sp>
        <p:sp>
          <p:nvSpPr>
            <p:cNvPr id="83" name="모서리가 둥근 직사각형 157">
              <a:extLst>
                <a:ext uri="{FF2B5EF4-FFF2-40B4-BE49-F238E27FC236}">
                  <a16:creationId xmlns:a16="http://schemas.microsoft.com/office/drawing/2014/main" id="{ECD749B2-363F-B2C8-2ADF-CC1B16C0C8D2}"/>
                </a:ext>
              </a:extLst>
            </p:cNvPr>
            <p:cNvSpPr/>
            <p:nvPr/>
          </p:nvSpPr>
          <p:spPr bwMode="auto">
            <a:xfrm rot="2700000">
              <a:off x="203359" y="3564066"/>
              <a:ext cx="87122" cy="287496"/>
            </a:xfrm>
            <a:prstGeom prst="roundRect">
              <a:avLst>
                <a:gd name="adj" fmla="val 50000"/>
              </a:avLst>
            </a:prstGeom>
            <a:solidFill>
              <a:srgbClr val="285294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DEAF732-F83F-2CC6-B7E5-DE8A33E0B8EB}"/>
              </a:ext>
            </a:extLst>
          </p:cNvPr>
          <p:cNvGrpSpPr/>
          <p:nvPr/>
        </p:nvGrpSpPr>
        <p:grpSpPr>
          <a:xfrm>
            <a:off x="3992969" y="5272899"/>
            <a:ext cx="720000" cy="942872"/>
            <a:chOff x="4062738" y="5512433"/>
            <a:chExt cx="720000" cy="942872"/>
          </a:xfrm>
        </p:grpSpPr>
        <p:pic>
          <p:nvPicPr>
            <p:cNvPr id="10" name="Picture 2" descr="Database | Bruker">
              <a:extLst>
                <a:ext uri="{FF2B5EF4-FFF2-40B4-BE49-F238E27FC236}">
                  <a16:creationId xmlns:a16="http://schemas.microsoft.com/office/drawing/2014/main" id="{5D5B496C-179D-D23C-19C7-0B741E803B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7531" y="5512433"/>
              <a:ext cx="650415" cy="65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사각형: 둥근 모서리 18">
              <a:extLst>
                <a:ext uri="{FF2B5EF4-FFF2-40B4-BE49-F238E27FC236}">
                  <a16:creationId xmlns:a16="http://schemas.microsoft.com/office/drawing/2014/main" id="{8EA7EE8B-94BB-FB81-B4A9-E88AD1C559BC}"/>
                </a:ext>
              </a:extLst>
            </p:cNvPr>
            <p:cNvSpPr/>
            <p:nvPr/>
          </p:nvSpPr>
          <p:spPr>
            <a:xfrm>
              <a:off x="4062738" y="6241471"/>
              <a:ext cx="720000" cy="213834"/>
            </a:xfrm>
            <a:prstGeom prst="roundRect">
              <a:avLst>
                <a:gd name="adj" fmla="val 50000"/>
              </a:avLst>
            </a:prstGeom>
            <a:solidFill>
              <a:srgbClr val="6597E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18000" rIns="0" bIns="0" rtlCol="0" anchor="ctr"/>
            <a:lstStyle/>
            <a:p>
              <a:pPr algn="ctr">
                <a:buClr>
                  <a:prstClr val="white">
                    <a:lumMod val="50000"/>
                  </a:prstClr>
                </a:buClr>
              </a:pPr>
              <a:r>
                <a:rPr lang="en-US" altLang="ko-KR" sz="1050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DB</a:t>
              </a:r>
              <a:endParaRPr lang="ko-KR" altLang="en-US" sz="105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4C9F65-EDA6-9BE3-DB51-F7F909A974AD}"/>
              </a:ext>
            </a:extLst>
          </p:cNvPr>
          <p:cNvGrpSpPr/>
          <p:nvPr/>
        </p:nvGrpSpPr>
        <p:grpSpPr>
          <a:xfrm>
            <a:off x="3553387" y="4018775"/>
            <a:ext cx="1620000" cy="1092957"/>
            <a:chOff x="3553387" y="4018775"/>
            <a:chExt cx="1620000" cy="1092957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ED15CB92-4CB6-044D-4E7F-65DFF1B2915D}"/>
                </a:ext>
              </a:extLst>
            </p:cNvPr>
            <p:cNvSpPr/>
            <p:nvPr/>
          </p:nvSpPr>
          <p:spPr>
            <a:xfrm>
              <a:off x="3596265" y="4018775"/>
              <a:ext cx="1513408" cy="793079"/>
            </a:xfrm>
            <a:prstGeom prst="roundRect">
              <a:avLst/>
            </a:prstGeom>
            <a:solidFill>
              <a:srgbClr val="E6EB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6" name="사각형: 둥근 모서리 18">
              <a:extLst>
                <a:ext uri="{FF2B5EF4-FFF2-40B4-BE49-F238E27FC236}">
                  <a16:creationId xmlns:a16="http://schemas.microsoft.com/office/drawing/2014/main" id="{7544A05E-3892-B363-2300-A25C1D3EF6ED}"/>
                </a:ext>
              </a:extLst>
            </p:cNvPr>
            <p:cNvSpPr/>
            <p:nvPr/>
          </p:nvSpPr>
          <p:spPr>
            <a:xfrm>
              <a:off x="3553387" y="4897898"/>
              <a:ext cx="1620000" cy="213834"/>
            </a:xfrm>
            <a:prstGeom prst="roundRect">
              <a:avLst>
                <a:gd name="adj" fmla="val 50000"/>
              </a:avLst>
            </a:prstGeom>
            <a:solidFill>
              <a:srgbClr val="6597E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18000" rIns="0" bIns="0" rtlCol="0" anchor="ctr"/>
            <a:lstStyle/>
            <a:p>
              <a:pPr algn="ctr">
                <a:buClr>
                  <a:prstClr val="white">
                    <a:lumMod val="50000"/>
                  </a:prstClr>
                </a:buClr>
              </a:pPr>
              <a:r>
                <a:rPr lang="ko-KR" altLang="en-US" sz="1050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데이터 수집 프로그램</a:t>
              </a:r>
            </a:p>
          </p:txBody>
        </p:sp>
        <p:pic>
          <p:nvPicPr>
            <p:cNvPr id="1026" name="Picture 2" descr="Node.js 노드 개념 이해하기 자바스크립트 JavaScript 런타임 이벤트">
              <a:extLst>
                <a:ext uri="{FF2B5EF4-FFF2-40B4-BE49-F238E27FC236}">
                  <a16:creationId xmlns:a16="http://schemas.microsoft.com/office/drawing/2014/main" id="{E8C8649C-7553-E465-73BF-5FBC1A047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600" y="4101130"/>
              <a:ext cx="1256738" cy="628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FBD8250-F07C-6C38-CB94-F7FBFD118AD0}"/>
              </a:ext>
            </a:extLst>
          </p:cNvPr>
          <p:cNvGrpSpPr/>
          <p:nvPr/>
        </p:nvGrpSpPr>
        <p:grpSpPr>
          <a:xfrm>
            <a:off x="1111078" y="4175819"/>
            <a:ext cx="2119885" cy="2120685"/>
            <a:chOff x="1111078" y="4175819"/>
            <a:chExt cx="2119885" cy="2120685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FAC9D0C-DAA1-5123-CFBF-BBD7C93C9CFF}"/>
                </a:ext>
              </a:extLst>
            </p:cNvPr>
            <p:cNvSpPr/>
            <p:nvPr/>
          </p:nvSpPr>
          <p:spPr>
            <a:xfrm>
              <a:off x="1267842" y="6082670"/>
              <a:ext cx="1857600" cy="213834"/>
            </a:xfrm>
            <a:prstGeom prst="roundRect">
              <a:avLst>
                <a:gd name="adj" fmla="val 50000"/>
              </a:avLst>
            </a:prstGeom>
            <a:solidFill>
              <a:srgbClr val="6597E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18000" rIns="0" bIns="0" rtlCol="0" anchor="ctr"/>
            <a:lstStyle/>
            <a:p>
              <a:pPr algn="ctr">
                <a:buClr>
                  <a:prstClr val="white">
                    <a:lumMod val="50000"/>
                  </a:prstClr>
                </a:buClr>
              </a:pPr>
              <a:r>
                <a:rPr lang="en-US" altLang="ko-KR" sz="1050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NASA API</a:t>
              </a:r>
              <a:endParaRPr lang="ko-KR" altLang="en-US" sz="105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pic>
          <p:nvPicPr>
            <p:cNvPr id="28" name="그림 27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1F5AF06F-BF29-90A4-5E06-27386DDB3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078" y="4175819"/>
              <a:ext cx="2119885" cy="173698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82CAD1A-484A-27F6-BDE4-214D66B6A896}"/>
              </a:ext>
            </a:extLst>
          </p:cNvPr>
          <p:cNvGrpSpPr/>
          <p:nvPr/>
        </p:nvGrpSpPr>
        <p:grpSpPr>
          <a:xfrm>
            <a:off x="5799335" y="2564358"/>
            <a:ext cx="3919293" cy="3623616"/>
            <a:chOff x="5799335" y="2564358"/>
            <a:chExt cx="3919293" cy="3623616"/>
          </a:xfrm>
        </p:grpSpPr>
        <p:sp>
          <p:nvSpPr>
            <p:cNvPr id="106" name="사각형: 둥근 모서리 25">
              <a:extLst>
                <a:ext uri="{FF2B5EF4-FFF2-40B4-BE49-F238E27FC236}">
                  <a16:creationId xmlns:a16="http://schemas.microsoft.com/office/drawing/2014/main" id="{78993D76-EF25-F201-0E1A-8975E5DE6B88}"/>
                </a:ext>
              </a:extLst>
            </p:cNvPr>
            <p:cNvSpPr/>
            <p:nvPr/>
          </p:nvSpPr>
          <p:spPr>
            <a:xfrm>
              <a:off x="6753727" y="2564358"/>
              <a:ext cx="1883672" cy="213834"/>
            </a:xfrm>
            <a:prstGeom prst="roundRect">
              <a:avLst>
                <a:gd name="adj" fmla="val 50000"/>
              </a:avLst>
            </a:prstGeom>
            <a:solidFill>
              <a:srgbClr val="6597E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18000" rIns="0" bIns="0" rtlCol="0" anchor="ctr"/>
            <a:lstStyle/>
            <a:p>
              <a:pPr algn="ctr">
                <a:buClr>
                  <a:prstClr val="white">
                    <a:lumMod val="50000"/>
                  </a:prstClr>
                </a:buClr>
              </a:pPr>
              <a:r>
                <a:rPr lang="ko-KR" altLang="en-US" sz="1100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대시보드</a:t>
              </a:r>
            </a:p>
          </p:txBody>
        </p:sp>
        <p:pic>
          <p:nvPicPr>
            <p:cNvPr id="1028" name="Picture 4" descr="Power BI 서비스의 비즈니스 사용자 대시보드 - Power BI | Microsoft Learn">
              <a:extLst>
                <a:ext uri="{FF2B5EF4-FFF2-40B4-BE49-F238E27FC236}">
                  <a16:creationId xmlns:a16="http://schemas.microsoft.com/office/drawing/2014/main" id="{29F5C64A-43AE-2D56-58FA-B2C8AFF04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0350" y="2982018"/>
              <a:ext cx="1810426" cy="14367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사각형: 둥근 모서리 25">
              <a:extLst>
                <a:ext uri="{FF2B5EF4-FFF2-40B4-BE49-F238E27FC236}">
                  <a16:creationId xmlns:a16="http://schemas.microsoft.com/office/drawing/2014/main" id="{2CEF617A-14A6-59A6-584E-2FD12AB18B8B}"/>
                </a:ext>
              </a:extLst>
            </p:cNvPr>
            <p:cNvSpPr/>
            <p:nvPr/>
          </p:nvSpPr>
          <p:spPr>
            <a:xfrm>
              <a:off x="6753727" y="4751883"/>
              <a:ext cx="1883672" cy="213834"/>
            </a:xfrm>
            <a:prstGeom prst="roundRect">
              <a:avLst>
                <a:gd name="adj" fmla="val 50000"/>
              </a:avLst>
            </a:prstGeom>
            <a:solidFill>
              <a:srgbClr val="6597E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18000" rIns="0" bIns="0" rtlCol="0" anchor="ctr"/>
            <a:lstStyle/>
            <a:p>
              <a:pPr algn="ctr">
                <a:buClr>
                  <a:prstClr val="white">
                    <a:lumMod val="50000"/>
                  </a:prstClr>
                </a:buClr>
              </a:pPr>
              <a:r>
                <a:rPr lang="ko-KR" altLang="en-US" sz="1100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데이터</a:t>
              </a:r>
              <a:r>
                <a:rPr lang="en-US" altLang="ko-KR" sz="1100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1100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관리</a:t>
              </a:r>
            </a:p>
          </p:txBody>
        </p:sp>
        <p:pic>
          <p:nvPicPr>
            <p:cNvPr id="60" name="그림 59" descr="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6B3E6B70-5CC0-CDEB-3339-BE0D2F0E4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9335" y="5112783"/>
              <a:ext cx="1958765" cy="107519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2" name="그림 61" descr="스크린샷, 텍스트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324BD1C9-8FF3-8988-F648-E8FBB89A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201" y="5087999"/>
              <a:ext cx="1810427" cy="10999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3895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B99FED5D-AC50-3F31-D9B7-4F0721C633D3}"/>
              </a:ext>
            </a:extLst>
          </p:cNvPr>
          <p:cNvSpPr/>
          <p:nvPr/>
        </p:nvSpPr>
        <p:spPr>
          <a:xfrm>
            <a:off x="0" y="0"/>
            <a:ext cx="10907713" cy="7775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A7E4474-0AD7-ACC2-3C6D-58FE2DECC35B}"/>
              </a:ext>
            </a:extLst>
          </p:cNvPr>
          <p:cNvCxnSpPr>
            <a:cxnSpLocks/>
          </p:cNvCxnSpPr>
          <p:nvPr/>
        </p:nvCxnSpPr>
        <p:spPr>
          <a:xfrm flipV="1">
            <a:off x="3381375" y="2159834"/>
            <a:ext cx="7534275" cy="0"/>
          </a:xfrm>
          <a:prstGeom prst="line">
            <a:avLst/>
          </a:prstGeom>
          <a:ln>
            <a:solidFill>
              <a:srgbClr val="1C5C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4">
            <a:extLst>
              <a:ext uri="{FF2B5EF4-FFF2-40B4-BE49-F238E27FC236}">
                <a16:creationId xmlns:a16="http://schemas.microsoft.com/office/drawing/2014/main" id="{711FDBC9-0E43-26D4-AAB9-1EC2AA5DE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35" y="0"/>
            <a:ext cx="184764" cy="4406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698F241F-CBD1-9B5E-6589-1C05B6E7C739}"/>
              </a:ext>
            </a:extLst>
          </p:cNvPr>
          <p:cNvGrpSpPr/>
          <p:nvPr/>
        </p:nvGrpSpPr>
        <p:grpSpPr>
          <a:xfrm>
            <a:off x="3782820" y="2391467"/>
            <a:ext cx="2795238" cy="715096"/>
            <a:chOff x="3782820" y="2299785"/>
            <a:chExt cx="2795238" cy="71509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3A7B7EB-9734-25F6-0947-6F779EC155D4}"/>
                </a:ext>
              </a:extLst>
            </p:cNvPr>
            <p:cNvGrpSpPr/>
            <p:nvPr/>
          </p:nvGrpSpPr>
          <p:grpSpPr>
            <a:xfrm>
              <a:off x="3782820" y="2299785"/>
              <a:ext cx="1488790" cy="276999"/>
              <a:chOff x="3782820" y="2166221"/>
              <a:chExt cx="1488790" cy="276999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5C5C08-ED90-9722-3758-3146FEE008A0}"/>
                  </a:ext>
                </a:extLst>
              </p:cNvPr>
              <p:cNvSpPr txBox="1"/>
              <p:nvPr/>
            </p:nvSpPr>
            <p:spPr>
              <a:xfrm>
                <a:off x="4316220" y="2166221"/>
                <a:ext cx="955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ko-KR" altLang="en-US" sz="1800" dirty="0"/>
                  <a:t>수행 절차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FFE360-73D6-7B21-301A-0994DA7B60D3}"/>
                  </a:ext>
                </a:extLst>
              </p:cNvPr>
              <p:cNvSpPr txBox="1"/>
              <p:nvPr/>
            </p:nvSpPr>
            <p:spPr>
              <a:xfrm>
                <a:off x="3782820" y="2166221"/>
                <a:ext cx="2709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1800" b="1" dirty="0">
                    <a:solidFill>
                      <a:schemeClr val="bg1">
                        <a:lumMod val="85000"/>
                      </a:schemeClr>
                    </a:solidFill>
                  </a:rPr>
                  <a:t>0</a:t>
                </a:r>
                <a:r>
                  <a:rPr lang="en-US" altLang="ko-KR" sz="1800" b="1" dirty="0"/>
                  <a:t>1</a:t>
                </a:r>
                <a:endParaRPr lang="ko-KR" altLang="en-US" sz="1800" b="1" dirty="0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62A88B5C-1C78-CF9A-2A03-7E6D4ACC6DA1}"/>
                </a:ext>
              </a:extLst>
            </p:cNvPr>
            <p:cNvGrpSpPr/>
            <p:nvPr/>
          </p:nvGrpSpPr>
          <p:grpSpPr>
            <a:xfrm>
              <a:off x="3782820" y="2737882"/>
              <a:ext cx="2795238" cy="276999"/>
              <a:chOff x="3782820" y="2637709"/>
              <a:chExt cx="2795238" cy="2769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D9CAAA-BB1B-5BE3-CC52-C0B8E6E14E1A}"/>
                  </a:ext>
                </a:extLst>
              </p:cNvPr>
              <p:cNvSpPr txBox="1"/>
              <p:nvPr/>
            </p:nvSpPr>
            <p:spPr>
              <a:xfrm>
                <a:off x="4316220" y="2637709"/>
                <a:ext cx="2261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ko-KR" altLang="en-US" sz="1800" dirty="0"/>
                  <a:t>체계 구성 및 구축 내용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F72A398-F537-9B2F-DA87-735FC742C5F7}"/>
                  </a:ext>
                </a:extLst>
              </p:cNvPr>
              <p:cNvSpPr txBox="1"/>
              <p:nvPr/>
            </p:nvSpPr>
            <p:spPr>
              <a:xfrm>
                <a:off x="3782820" y="2637709"/>
                <a:ext cx="315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1800" b="1" dirty="0">
                    <a:solidFill>
                      <a:schemeClr val="bg1">
                        <a:lumMod val="85000"/>
                      </a:schemeClr>
                    </a:solidFill>
                  </a:rPr>
                  <a:t>0</a:t>
                </a:r>
                <a:r>
                  <a:rPr lang="en-US" altLang="ko-KR" sz="1800" b="1" dirty="0"/>
                  <a:t>2</a:t>
                </a:r>
                <a:endParaRPr lang="ko-KR" altLang="en-US" sz="1800" b="1" dirty="0"/>
              </a:p>
            </p:txBody>
          </p: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E2DE1C3-BE7E-5CB0-9F3C-4BF337B8AD36}"/>
              </a:ext>
            </a:extLst>
          </p:cNvPr>
          <p:cNvSpPr txBox="1"/>
          <p:nvPr/>
        </p:nvSpPr>
        <p:spPr>
          <a:xfrm>
            <a:off x="3713196" y="1663929"/>
            <a:ext cx="2221762" cy="46166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76200" indent="-76200">
              <a:buSzPct val="90000"/>
              <a:buFont typeface="Wingdings" panose="05000000000000000000" pitchFamily="2" charset="2"/>
              <a:buChar char="§"/>
              <a:defRPr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indent="0">
              <a:buNone/>
            </a:pPr>
            <a:r>
              <a:rPr lang="ko-KR" altLang="en-US" sz="3000" b="1" dirty="0">
                <a:solidFill>
                  <a:srgbClr val="1C5CC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과제수행내용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291B1B-6FFE-7A48-DFD6-B7B685F5D458}"/>
              </a:ext>
            </a:extLst>
          </p:cNvPr>
          <p:cNvSpPr/>
          <p:nvPr/>
        </p:nvSpPr>
        <p:spPr>
          <a:xfrm>
            <a:off x="1402138" y="0"/>
            <a:ext cx="1984375" cy="4406900"/>
          </a:xfrm>
          <a:prstGeom prst="rect">
            <a:avLst/>
          </a:prstGeom>
          <a:solidFill>
            <a:srgbClr val="002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4FA20220-0F5C-95D0-9D4C-2BECA003F883}"/>
              </a:ext>
            </a:extLst>
          </p:cNvPr>
          <p:cNvCxnSpPr>
            <a:cxnSpLocks/>
          </p:cNvCxnSpPr>
          <p:nvPr/>
        </p:nvCxnSpPr>
        <p:spPr>
          <a:xfrm>
            <a:off x="1520575" y="2159834"/>
            <a:ext cx="1865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175AFFA-53A4-6C55-5AB8-13FE94E2ED73}"/>
              </a:ext>
            </a:extLst>
          </p:cNvPr>
          <p:cNvGrpSpPr/>
          <p:nvPr/>
        </p:nvGrpSpPr>
        <p:grpSpPr>
          <a:xfrm>
            <a:off x="1687521" y="1011644"/>
            <a:ext cx="1413608" cy="1231106"/>
            <a:chOff x="1719568" y="1334734"/>
            <a:chExt cx="1413608" cy="1231106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767BAA-5091-6B4D-8E0B-FF398F9A2874}"/>
                </a:ext>
              </a:extLst>
            </p:cNvPr>
            <p:cNvSpPr txBox="1"/>
            <p:nvPr/>
          </p:nvSpPr>
          <p:spPr>
            <a:xfrm>
              <a:off x="2090946" y="1334734"/>
              <a:ext cx="690894" cy="123110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sz="8000" b="1" dirty="0">
                  <a:solidFill>
                    <a:srgbClr val="66FF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8000" b="1" dirty="0">
                <a:solidFill>
                  <a:srgbClr val="66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E6C5A111-13D4-A90E-7579-2C5B7EA47760}"/>
                </a:ext>
              </a:extLst>
            </p:cNvPr>
            <p:cNvGrpSpPr/>
            <p:nvPr/>
          </p:nvGrpSpPr>
          <p:grpSpPr>
            <a:xfrm>
              <a:off x="1719568" y="1975168"/>
              <a:ext cx="1413608" cy="369332"/>
              <a:chOff x="1719568" y="1975168"/>
              <a:chExt cx="1413608" cy="369332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9A9EE86-01C3-7A3C-4724-41BB59DF1E58}"/>
                  </a:ext>
                </a:extLst>
              </p:cNvPr>
              <p:cNvSpPr txBox="1"/>
              <p:nvPr/>
            </p:nvSpPr>
            <p:spPr>
              <a:xfrm>
                <a:off x="1719568" y="1975168"/>
                <a:ext cx="296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 algn="ctr">
                  <a:buNone/>
                </a:pPr>
                <a:r>
                  <a:rPr lang="ko-KR" altLang="en-US" sz="2400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제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DBC0658-D147-7F32-5B15-0DA5EEBDF4D6}"/>
                  </a:ext>
                </a:extLst>
              </p:cNvPr>
              <p:cNvSpPr txBox="1"/>
              <p:nvPr/>
            </p:nvSpPr>
            <p:spPr>
              <a:xfrm>
                <a:off x="2836620" y="1975168"/>
                <a:ext cx="296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 algn="ctr">
                  <a:buNone/>
                </a:pPr>
                <a:r>
                  <a:rPr lang="ko-KR" altLang="en-US" sz="2400" b="1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장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B9BF65-405C-4D02-97C5-475FB5E3CC66}"/>
              </a:ext>
            </a:extLst>
          </p:cNvPr>
          <p:cNvGrpSpPr/>
          <p:nvPr/>
        </p:nvGrpSpPr>
        <p:grpSpPr>
          <a:xfrm>
            <a:off x="3739940" y="1425058"/>
            <a:ext cx="2145964" cy="176516"/>
            <a:chOff x="3739940" y="1425058"/>
            <a:chExt cx="2145964" cy="1765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53AAE3-6CD9-5B9A-50A5-19CC55543194}"/>
                </a:ext>
              </a:extLst>
            </p:cNvPr>
            <p:cNvSpPr txBox="1"/>
            <p:nvPr/>
          </p:nvSpPr>
          <p:spPr>
            <a:xfrm>
              <a:off x="3739940" y="1432297"/>
              <a:ext cx="2107949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위성 데이터 수집 및 대시보드 개발</a:t>
              </a:r>
            </a:p>
          </p:txBody>
        </p:sp>
        <p:cxnSp>
          <p:nvCxnSpPr>
            <p:cNvPr id="4" name="직선 연결선 99">
              <a:extLst>
                <a:ext uri="{FF2B5EF4-FFF2-40B4-BE49-F238E27FC236}">
                  <a16:creationId xmlns:a16="http://schemas.microsoft.com/office/drawing/2014/main" id="{7724DAED-B3E6-81C4-E803-C2549D6D48B2}"/>
                </a:ext>
              </a:extLst>
            </p:cNvPr>
            <p:cNvCxnSpPr>
              <a:cxnSpLocks/>
            </p:cNvCxnSpPr>
            <p:nvPr/>
          </p:nvCxnSpPr>
          <p:spPr>
            <a:xfrm>
              <a:off x="5885904" y="1425058"/>
              <a:ext cx="0" cy="13152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652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F9D60BE-8478-3FF6-578A-FD21BE24DE3F}"/>
              </a:ext>
            </a:extLst>
          </p:cNvPr>
          <p:cNvSpPr/>
          <p:nvPr/>
        </p:nvSpPr>
        <p:spPr>
          <a:xfrm>
            <a:off x="1017957" y="1470737"/>
            <a:ext cx="6890244" cy="253616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슬라이드 번호 개체 틀 5">
            <a:extLst>
              <a:ext uri="{FF2B5EF4-FFF2-40B4-BE49-F238E27FC236}">
                <a16:creationId xmlns:a16="http://schemas.microsoft.com/office/drawing/2014/main" id="{76351CC5-BFB2-EDD8-02CC-A72E4BAD35F7}"/>
              </a:ext>
            </a:extLst>
          </p:cNvPr>
          <p:cNvSpPr txBox="1">
            <a:spLocks/>
          </p:cNvSpPr>
          <p:nvPr/>
        </p:nvSpPr>
        <p:spPr>
          <a:xfrm>
            <a:off x="5197476" y="7313128"/>
            <a:ext cx="512762" cy="200994"/>
          </a:xfrm>
          <a:prstGeom prst="roundRect">
            <a:avLst>
              <a:gd name="adj" fmla="val 50000"/>
            </a:avLst>
          </a:prstGeom>
          <a:solidFill>
            <a:srgbClr val="EAEAEA"/>
          </a:solidFill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-8-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A1BFF4-157F-9B57-A9D2-408FE0C01E95}"/>
              </a:ext>
            </a:extLst>
          </p:cNvPr>
          <p:cNvSpPr txBox="1"/>
          <p:nvPr/>
        </p:nvSpPr>
        <p:spPr>
          <a:xfrm>
            <a:off x="737663" y="1066382"/>
            <a:ext cx="2414122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kumimoji="1" lang="en-US" altLang="ko-KR" sz="1400" b="1" dirty="0">
                <a:solidFill>
                  <a:srgbClr val="66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kumimoji="1" lang="ko-KR" altLang="en-US" sz="1400" b="1" dirty="0">
                <a:solidFill>
                  <a:srgbClr val="66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수행절차 ▶</a:t>
            </a:r>
            <a:r>
              <a:rPr kumimoji="1" lang="en-US" altLang="ko-KR" sz="1400" b="1" dirty="0">
                <a:solidFill>
                  <a:srgbClr val="66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kumimoji="1" lang="ko-KR" altLang="en-US" sz="1400" b="1" dirty="0">
                <a:solidFill>
                  <a:srgbClr val="66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시스템 개발전략</a:t>
            </a:r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81E958C9-E51F-2396-9102-3C556A532DB7}"/>
              </a:ext>
            </a:extLst>
          </p:cNvPr>
          <p:cNvGrpSpPr/>
          <p:nvPr/>
        </p:nvGrpSpPr>
        <p:grpSpPr>
          <a:xfrm>
            <a:off x="-1" y="4247827"/>
            <a:ext cx="10907714" cy="2168619"/>
            <a:chOff x="-1" y="4851306"/>
            <a:chExt cx="10907714" cy="2168619"/>
          </a:xfrm>
        </p:grpSpPr>
        <p:pic>
          <p:nvPicPr>
            <p:cNvPr id="268" name="Picture 4">
              <a:extLst>
                <a:ext uri="{FF2B5EF4-FFF2-40B4-BE49-F238E27FC236}">
                  <a16:creationId xmlns:a16="http://schemas.microsoft.com/office/drawing/2014/main" id="{85C72155-4BFF-80AE-8617-56C72A319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5361474" y="-510169"/>
              <a:ext cx="184764" cy="10907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966914AF-54D0-4318-BABF-FC18D88F3C20}"/>
                </a:ext>
              </a:extLst>
            </p:cNvPr>
            <p:cNvGrpSpPr/>
            <p:nvPr/>
          </p:nvGrpSpPr>
          <p:grpSpPr>
            <a:xfrm>
              <a:off x="0" y="5034337"/>
              <a:ext cx="10907713" cy="1985588"/>
              <a:chOff x="0" y="5034337"/>
              <a:chExt cx="10907713" cy="1985588"/>
            </a:xfrm>
          </p:grpSpPr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D0FEDA4F-33E2-6237-F7CB-F3AF59B0A9F5}"/>
                  </a:ext>
                </a:extLst>
              </p:cNvPr>
              <p:cNvSpPr/>
              <p:nvPr/>
            </p:nvSpPr>
            <p:spPr>
              <a:xfrm>
                <a:off x="0" y="5034337"/>
                <a:ext cx="10907713" cy="1985588"/>
              </a:xfrm>
              <a:prstGeom prst="rect">
                <a:avLst/>
              </a:prstGeom>
              <a:solidFill>
                <a:srgbClr val="0022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0206EBC-584D-3E31-BE13-74CBFEE8B1BB}"/>
                  </a:ext>
                </a:extLst>
              </p:cNvPr>
              <p:cNvSpPr/>
              <p:nvPr/>
            </p:nvSpPr>
            <p:spPr>
              <a:xfrm>
                <a:off x="0" y="5034337"/>
                <a:ext cx="10907713" cy="410966"/>
              </a:xfrm>
              <a:prstGeom prst="rect">
                <a:avLst/>
              </a:prstGeom>
              <a:solidFill>
                <a:schemeClr val="tx1">
                  <a:alpha val="4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AC713509-7FE3-0339-93E3-2B9FFBB0B680}"/>
                  </a:ext>
                </a:extLst>
              </p:cNvPr>
              <p:cNvSpPr txBox="1"/>
              <p:nvPr/>
            </p:nvSpPr>
            <p:spPr>
              <a:xfrm>
                <a:off x="4570602" y="5129564"/>
                <a:ext cx="1766509" cy="2616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fontAlgn="ctr" latinLnBrk="0">
                  <a:buClr>
                    <a:srgbClr val="808080"/>
                  </a:buClr>
                  <a:defRPr kumimoji="1" sz="1020" spc="0" baseline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ollehche_v2" pitchFamily="18" charset="-127"/>
                  </a:defRPr>
                </a:lvl1pPr>
                <a:lvl2pPr marL="742950" indent="-28575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90679" rtl="0" eaLnBrk="1" fontAlgn="ctr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Tx/>
                  <a:buFontTx/>
                  <a:buNone/>
                  <a:tabLst/>
                  <a:defRPr/>
                </a:pPr>
                <a:r>
                  <a:rPr kumimoji="1" lang="ko-KR" altLang="en-US" sz="1700" u="none" strike="noStrike" kern="120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시스템</a:t>
                </a:r>
                <a:r>
                  <a:rPr lang="en-US" altLang="ko-KR" sz="1700" b="1" dirty="0">
                    <a:ln>
                      <a:noFill/>
                    </a:ln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 </a:t>
                </a:r>
                <a:r>
                  <a:rPr kumimoji="1" lang="ko-KR" altLang="en-US" sz="1700" b="1" u="none" strike="noStrike" kern="1200" cap="none" normalizeH="0" baseline="0" noProof="0" dirty="0">
                    <a:ln>
                      <a:noFill/>
                    </a:ln>
                    <a:solidFill>
                      <a:srgbClr val="66FFFF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구</a:t>
                </a:r>
                <a:r>
                  <a:rPr kumimoji="1" lang="en-US" altLang="ko-KR" sz="1700" b="1" u="none" strike="noStrike" kern="1200" cap="none" normalizeH="0" baseline="0" noProof="0" dirty="0">
                    <a:ln>
                      <a:noFill/>
                    </a:ln>
                    <a:solidFill>
                      <a:srgbClr val="66FFFF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·</a:t>
                </a:r>
                <a:r>
                  <a:rPr kumimoji="1" lang="ko-KR" altLang="en-US" sz="1700" b="1" u="none" strike="noStrike" kern="1200" cap="none" normalizeH="0" baseline="0" noProof="0" dirty="0">
                    <a:ln>
                      <a:noFill/>
                    </a:ln>
                    <a:solidFill>
                      <a:srgbClr val="66FFFF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축</a:t>
                </a:r>
                <a:r>
                  <a:rPr kumimoji="1" lang="en-US" altLang="ko-KR" sz="1700" b="1" u="none" strike="noStrike" kern="1200" cap="none" normalizeH="0" baseline="0" noProof="0" dirty="0">
                    <a:ln>
                      <a:noFill/>
                    </a:ln>
                    <a:solidFill>
                      <a:srgbClr val="66FFFF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·</a:t>
                </a:r>
                <a:r>
                  <a:rPr kumimoji="1" lang="ko-KR" altLang="en-US" sz="1700" b="1" u="none" strike="noStrike" kern="1200" cap="none" normalizeH="0" baseline="0" noProof="0" dirty="0">
                    <a:ln>
                      <a:noFill/>
                    </a:ln>
                    <a:solidFill>
                      <a:srgbClr val="66FFFF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전</a:t>
                </a:r>
                <a:r>
                  <a:rPr kumimoji="1" lang="en-US" altLang="ko-KR" sz="1700" b="1" u="none" strike="noStrike" kern="1200" cap="none" normalizeH="0" baseline="0" noProof="0" dirty="0">
                    <a:ln>
                      <a:noFill/>
                    </a:ln>
                    <a:solidFill>
                      <a:srgbClr val="66FFFF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·</a:t>
                </a:r>
                <a:r>
                  <a:rPr kumimoji="1" lang="ko-KR" altLang="en-US" sz="1700" b="1" u="none" strike="noStrike" kern="1200" cap="none" normalizeH="0" baseline="0" noProof="0" dirty="0" err="1">
                    <a:ln>
                      <a:noFill/>
                    </a:ln>
                    <a:solidFill>
                      <a:srgbClr val="66FFFF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략</a:t>
                </a:r>
                <a:endParaRPr kumimoji="1" lang="ko-KR" altLang="en-US" sz="1700" b="1" u="none" strike="noStrike" kern="1200" cap="none" normalizeH="0" baseline="0" noProof="0" dirty="0">
                  <a:ln>
                    <a:noFill/>
                  </a:ln>
                  <a:solidFill>
                    <a:srgbClr val="66FFFF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</p:grp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A440E725-9E48-B49D-8F29-D633D1B1A776}"/>
              </a:ext>
            </a:extLst>
          </p:cNvPr>
          <p:cNvGrpSpPr/>
          <p:nvPr/>
        </p:nvGrpSpPr>
        <p:grpSpPr>
          <a:xfrm>
            <a:off x="701675" y="4947090"/>
            <a:ext cx="2196191" cy="1500178"/>
            <a:chOff x="701675" y="5550569"/>
            <a:chExt cx="2196191" cy="1500178"/>
          </a:xfrm>
        </p:grpSpPr>
        <p:sp>
          <p:nvSpPr>
            <p:cNvPr id="274" name="사각형: 둥근 위쪽 모서리 88">
              <a:extLst>
                <a:ext uri="{FF2B5EF4-FFF2-40B4-BE49-F238E27FC236}">
                  <a16:creationId xmlns:a16="http://schemas.microsoft.com/office/drawing/2014/main" id="{EFE1C0F1-F069-87C4-28C7-9F07FD0FFD5F}"/>
                </a:ext>
              </a:extLst>
            </p:cNvPr>
            <p:cNvSpPr/>
            <p:nvPr/>
          </p:nvSpPr>
          <p:spPr>
            <a:xfrm>
              <a:off x="701675" y="5750585"/>
              <a:ext cx="2196191" cy="1300162"/>
            </a:xfrm>
            <a:prstGeom prst="round2SameRect">
              <a:avLst>
                <a:gd name="adj1" fmla="val 3764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21F31C1E-4E38-45F0-5E44-1977B3AE32A2}"/>
                </a:ext>
              </a:extLst>
            </p:cNvPr>
            <p:cNvGrpSpPr/>
            <p:nvPr/>
          </p:nvGrpSpPr>
          <p:grpSpPr>
            <a:xfrm>
              <a:off x="701675" y="5750585"/>
              <a:ext cx="2196191" cy="333375"/>
              <a:chOff x="701675" y="5719763"/>
              <a:chExt cx="2196191" cy="333375"/>
            </a:xfrm>
          </p:grpSpPr>
          <p:sp>
            <p:nvSpPr>
              <p:cNvPr id="278" name="사각형: 둥근 위쪽 모서리 125">
                <a:extLst>
                  <a:ext uri="{FF2B5EF4-FFF2-40B4-BE49-F238E27FC236}">
                    <a16:creationId xmlns:a16="http://schemas.microsoft.com/office/drawing/2014/main" id="{D0B30919-5234-D9C3-0402-712FB71651D4}"/>
                  </a:ext>
                </a:extLst>
              </p:cNvPr>
              <p:cNvSpPr/>
              <p:nvPr/>
            </p:nvSpPr>
            <p:spPr>
              <a:xfrm>
                <a:off x="701675" y="5719763"/>
                <a:ext cx="2196191" cy="333375"/>
              </a:xfrm>
              <a:prstGeom prst="round2SameRect">
                <a:avLst>
                  <a:gd name="adj1" fmla="val 13810"/>
                  <a:gd name="adj2" fmla="val 0"/>
                </a:avLst>
              </a:prstGeom>
              <a:solidFill>
                <a:srgbClr val="1C5C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C107CE73-43E1-8B32-770E-E0549AD1A702}"/>
                  </a:ext>
                </a:extLst>
              </p:cNvPr>
              <p:cNvSpPr txBox="1"/>
              <p:nvPr/>
            </p:nvSpPr>
            <p:spPr>
              <a:xfrm>
                <a:off x="1352541" y="5798799"/>
                <a:ext cx="894476" cy="20005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fontAlgn="ctr" latinLnBrk="0">
                  <a:buClr>
                    <a:srgbClr val="808080"/>
                  </a:buClr>
                  <a:defRPr kumimoji="1" sz="1020" spc="0" baseline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ollehche_v2" pitchFamily="18" charset="-127"/>
                  </a:defRPr>
                </a:lvl1pPr>
                <a:lvl2pPr marL="742950" indent="-28575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90679" rtl="0" eaLnBrk="1" fontAlgn="ctr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Tx/>
                  <a:buFontTx/>
                  <a:buNone/>
                  <a:tabLst/>
                  <a:defRPr/>
                </a:pPr>
                <a:r>
                  <a:rPr lang="ko-KR" altLang="en-US" sz="1300" b="1" dirty="0">
                    <a:ln>
                      <a:noFill/>
                    </a:ln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설계 및 분석</a:t>
                </a:r>
                <a:endParaRPr kumimoji="1" lang="ko-KR" altLang="en-US" sz="1300" b="1" u="none" strike="noStrike" kern="1200" cap="none" normalizeH="0" baseline="0" noProof="0" dirty="0">
                  <a:ln>
                    <a:noFill/>
                  </a:ln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D3A558B-9D98-9887-535B-8740BFD8A3A7}"/>
                </a:ext>
              </a:extLst>
            </p:cNvPr>
            <p:cNvSpPr txBox="1"/>
            <p:nvPr/>
          </p:nvSpPr>
          <p:spPr>
            <a:xfrm>
              <a:off x="814690" y="6180259"/>
              <a:ext cx="1887413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76200" indent="-76200">
                <a:buSzPct val="9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과제 수행을 위한 요구사항 분석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DC5E9EDC-9012-6092-DA94-8A626EDC47CA}"/>
                </a:ext>
              </a:extLst>
            </p:cNvPr>
            <p:cNvSpPr txBox="1"/>
            <p:nvPr/>
          </p:nvSpPr>
          <p:spPr>
            <a:xfrm>
              <a:off x="1269979" y="5550569"/>
              <a:ext cx="1059585" cy="16158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90679" rtl="0" eaLnBrk="1" fontAlgn="ctr" latinLnBrk="0" hangingPunct="1"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Tx/>
                <a:buFontTx/>
                <a:buNone/>
                <a:tabLst/>
                <a:defRPr/>
              </a:pPr>
              <a:r>
                <a:rPr kumimoji="1" lang="en-US" altLang="ko-KR" sz="1050" u="none" strike="noStrike" kern="1200" cap="none" normalizeH="0" baseline="0" noProof="0" dirty="0">
                  <a:ln>
                    <a:noFill/>
                  </a:ln>
                  <a:solidFill>
                    <a:schemeClr val="bg1">
                      <a:alpha val="64000"/>
                    </a:schemeClr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STRATEGY</a:t>
              </a:r>
              <a:r>
                <a:rPr kumimoji="1" lang="en-US" altLang="ko-KR" sz="1050" u="none" strike="noStrike" kern="1200" cap="none" normalizeH="0" baseline="0" noProof="0" dirty="0">
                  <a:ln>
                    <a:noFill/>
                  </a:ln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01</a:t>
              </a:r>
              <a:endParaRPr kumimoji="1" lang="ko-KR" altLang="en-US" sz="105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ED3D6F-5944-0B25-D1F0-7072657946D1}"/>
              </a:ext>
            </a:extLst>
          </p:cNvPr>
          <p:cNvSpPr/>
          <p:nvPr/>
        </p:nvSpPr>
        <p:spPr>
          <a:xfrm>
            <a:off x="4862450" y="4634605"/>
            <a:ext cx="1489432" cy="120103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34AB5F6C-078C-F305-EA03-CB2E1F9E477C}"/>
              </a:ext>
            </a:extLst>
          </p:cNvPr>
          <p:cNvGrpSpPr/>
          <p:nvPr/>
        </p:nvGrpSpPr>
        <p:grpSpPr>
          <a:xfrm>
            <a:off x="3137732" y="4947090"/>
            <a:ext cx="2196191" cy="1500178"/>
            <a:chOff x="3137732" y="5550569"/>
            <a:chExt cx="2196191" cy="1500178"/>
          </a:xfrm>
        </p:grpSpPr>
        <p:sp>
          <p:nvSpPr>
            <p:cNvPr id="281" name="사각형: 둥근 위쪽 모서리 89">
              <a:extLst>
                <a:ext uri="{FF2B5EF4-FFF2-40B4-BE49-F238E27FC236}">
                  <a16:creationId xmlns:a16="http://schemas.microsoft.com/office/drawing/2014/main" id="{1EB271E7-A370-028C-B614-EE89B1631A57}"/>
                </a:ext>
              </a:extLst>
            </p:cNvPr>
            <p:cNvSpPr/>
            <p:nvPr/>
          </p:nvSpPr>
          <p:spPr>
            <a:xfrm>
              <a:off x="3137732" y="5750585"/>
              <a:ext cx="2196191" cy="1300162"/>
            </a:xfrm>
            <a:prstGeom prst="round2SameRect">
              <a:avLst>
                <a:gd name="adj1" fmla="val 3764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22B8726F-5F20-977F-E07C-240A99397A4F}"/>
                </a:ext>
              </a:extLst>
            </p:cNvPr>
            <p:cNvSpPr txBox="1"/>
            <p:nvPr/>
          </p:nvSpPr>
          <p:spPr>
            <a:xfrm>
              <a:off x="3250748" y="6180259"/>
              <a:ext cx="1887413" cy="4616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76200" indent="-76200">
                <a:buSzPct val="9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외부 시스템 연계를 위한 </a:t>
              </a:r>
              <a:r>
                <a:rPr lang="en-US" altLang="ko-KR" sz="1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API </a:t>
              </a:r>
              <a:r>
                <a:rPr lang="ko-KR" altLang="en-US" sz="1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</a:t>
              </a:r>
              <a:endPara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marL="76200" indent="-76200">
                <a:buSzPct val="9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데이터 저장을 위한</a:t>
              </a:r>
              <a:r>
                <a:rPr lang="en-US" altLang="ko-KR" sz="1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DB </a:t>
              </a:r>
              <a:r>
                <a:rPr lang="ko-KR" altLang="en-US" sz="1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설계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53FF2994-F1EF-1232-390B-3F8589BE3A2E}"/>
                </a:ext>
              </a:extLst>
            </p:cNvPr>
            <p:cNvSpPr txBox="1"/>
            <p:nvPr/>
          </p:nvSpPr>
          <p:spPr>
            <a:xfrm>
              <a:off x="3693211" y="5550569"/>
              <a:ext cx="1085233" cy="16158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90679" rtl="0" eaLnBrk="1" fontAlgn="ctr" latinLnBrk="0" hangingPunct="1"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Tx/>
                <a:buFontTx/>
                <a:buNone/>
                <a:tabLst/>
                <a:defRPr/>
              </a:pPr>
              <a:r>
                <a:rPr kumimoji="1" lang="en-US" altLang="ko-KR" sz="1050" u="none" strike="noStrike" kern="1200" cap="none" normalizeH="0" baseline="0" noProof="0" dirty="0">
                  <a:ln>
                    <a:noFill/>
                  </a:ln>
                  <a:solidFill>
                    <a:schemeClr val="bg1">
                      <a:alpha val="64000"/>
                    </a:schemeClr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STRATEGY</a:t>
              </a:r>
              <a:r>
                <a:rPr kumimoji="1" lang="en-US" altLang="ko-KR" sz="1050" u="none" strike="noStrike" kern="1200" cap="none" normalizeH="0" baseline="0" noProof="0" dirty="0">
                  <a:ln>
                    <a:noFill/>
                  </a:ln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02</a:t>
              </a:r>
              <a:endParaRPr kumimoji="1" lang="ko-KR" altLang="en-US" sz="105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7FD01D1B-913F-6B10-C249-2A7A1ABCFF16}"/>
                </a:ext>
              </a:extLst>
            </p:cNvPr>
            <p:cNvGrpSpPr/>
            <p:nvPr/>
          </p:nvGrpSpPr>
          <p:grpSpPr>
            <a:xfrm>
              <a:off x="3137732" y="5750585"/>
              <a:ext cx="2196191" cy="333375"/>
              <a:chOff x="701675" y="5719763"/>
              <a:chExt cx="2196191" cy="333375"/>
            </a:xfrm>
          </p:grpSpPr>
          <p:sp>
            <p:nvSpPr>
              <p:cNvPr id="285" name="사각형: 둥근 위쪽 모서리 112">
                <a:extLst>
                  <a:ext uri="{FF2B5EF4-FFF2-40B4-BE49-F238E27FC236}">
                    <a16:creationId xmlns:a16="http://schemas.microsoft.com/office/drawing/2014/main" id="{C3E786FB-7481-F7A8-2472-80912C0BFB75}"/>
                  </a:ext>
                </a:extLst>
              </p:cNvPr>
              <p:cNvSpPr/>
              <p:nvPr/>
            </p:nvSpPr>
            <p:spPr>
              <a:xfrm>
                <a:off x="701675" y="5719763"/>
                <a:ext cx="2196191" cy="333375"/>
              </a:xfrm>
              <a:prstGeom prst="round2SameRect">
                <a:avLst>
                  <a:gd name="adj1" fmla="val 13810"/>
                  <a:gd name="adj2" fmla="val 0"/>
                </a:avLst>
              </a:prstGeom>
              <a:solidFill>
                <a:srgbClr val="1C5C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73FA8C94-2743-7308-6EEE-06CF4504E693}"/>
                  </a:ext>
                </a:extLst>
              </p:cNvPr>
              <p:cNvSpPr txBox="1"/>
              <p:nvPr/>
            </p:nvSpPr>
            <p:spPr>
              <a:xfrm>
                <a:off x="1456730" y="5798799"/>
                <a:ext cx="686085" cy="20005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fontAlgn="ctr" latinLnBrk="0">
                  <a:buClr>
                    <a:srgbClr val="808080"/>
                  </a:buClr>
                  <a:defRPr kumimoji="1" sz="1020" spc="0" baseline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ollehche_v2" pitchFamily="18" charset="-127"/>
                  </a:defRPr>
                </a:lvl1pPr>
                <a:lvl2pPr marL="742950" indent="-28575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90679" rtl="0" eaLnBrk="1" fontAlgn="ctr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Tx/>
                  <a:buFontTx/>
                  <a:buNone/>
                  <a:tabLst/>
                  <a:defRPr/>
                </a:pPr>
                <a:r>
                  <a:rPr lang="en-US" altLang="ko-KR" sz="1300" b="1" dirty="0">
                    <a:ln>
                      <a:noFill/>
                    </a:ln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API </a:t>
                </a:r>
                <a:r>
                  <a:rPr lang="ko-KR" altLang="en-US" sz="1300" b="1" dirty="0">
                    <a:ln>
                      <a:noFill/>
                    </a:ln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연계</a:t>
                </a:r>
                <a:endParaRPr kumimoji="1" lang="ko-KR" altLang="en-US" sz="1300" b="1" u="none" strike="noStrike" kern="1200" cap="none" normalizeH="0" baseline="0" noProof="0" dirty="0">
                  <a:ln>
                    <a:noFill/>
                  </a:ln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</p:grp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1CEA183E-A145-9350-876C-E821EEB56866}"/>
              </a:ext>
            </a:extLst>
          </p:cNvPr>
          <p:cNvGrpSpPr/>
          <p:nvPr/>
        </p:nvGrpSpPr>
        <p:grpSpPr>
          <a:xfrm>
            <a:off x="5573790" y="4947090"/>
            <a:ext cx="2196191" cy="1500178"/>
            <a:chOff x="5573790" y="5550569"/>
            <a:chExt cx="2196191" cy="1500178"/>
          </a:xfrm>
        </p:grpSpPr>
        <p:sp>
          <p:nvSpPr>
            <p:cNvPr id="288" name="사각형: 둥근 위쪽 모서리 90">
              <a:extLst>
                <a:ext uri="{FF2B5EF4-FFF2-40B4-BE49-F238E27FC236}">
                  <a16:creationId xmlns:a16="http://schemas.microsoft.com/office/drawing/2014/main" id="{4A0C92A9-F24E-96B2-646A-72B7AB92774A}"/>
                </a:ext>
              </a:extLst>
            </p:cNvPr>
            <p:cNvSpPr/>
            <p:nvPr/>
          </p:nvSpPr>
          <p:spPr>
            <a:xfrm>
              <a:off x="5573790" y="5750585"/>
              <a:ext cx="2196191" cy="1300162"/>
            </a:xfrm>
            <a:prstGeom prst="round2SameRect">
              <a:avLst>
                <a:gd name="adj1" fmla="val 3764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CD74C30E-9AF8-E4CD-9F67-A5A347DFF6DF}"/>
                </a:ext>
              </a:extLst>
            </p:cNvPr>
            <p:cNvSpPr txBox="1"/>
            <p:nvPr/>
          </p:nvSpPr>
          <p:spPr>
            <a:xfrm>
              <a:off x="5686806" y="6180259"/>
              <a:ext cx="2083175" cy="7694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76200" indent="-76200">
                <a:buSzPct val="9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대시보드 처리를 위한 기획 및 설계</a:t>
              </a:r>
              <a:endPara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marL="76200" indent="-76200">
                <a:buSzPct val="9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시스템 개발을 위해 </a:t>
              </a:r>
              <a:r>
                <a:rPr lang="en-US" altLang="ko-KR" sz="1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Backend, Frontend, </a:t>
              </a:r>
              <a:r>
                <a:rPr lang="ko-KR" altLang="en-US" sz="1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퍼블리싱 </a:t>
              </a:r>
              <a:r>
                <a:rPr lang="ko-KR" altLang="en-US" sz="100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으로</a:t>
              </a:r>
              <a:r>
                <a:rPr lang="ko-KR" altLang="en-US" sz="1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역할 분담</a:t>
              </a:r>
              <a:endPara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marL="76200" indent="-76200">
                <a:buSzPct val="90000"/>
                <a:buFont typeface="Wingdings" panose="05000000000000000000" pitchFamily="2" charset="2"/>
                <a:buChar char="§"/>
              </a:pPr>
              <a:endPara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1475636A-BBA3-1579-67A4-A375AEF45AA3}"/>
                </a:ext>
              </a:extLst>
            </p:cNvPr>
            <p:cNvSpPr txBox="1"/>
            <p:nvPr/>
          </p:nvSpPr>
          <p:spPr>
            <a:xfrm>
              <a:off x="6128467" y="5550569"/>
              <a:ext cx="1086837" cy="16158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90679" rtl="0" eaLnBrk="1" fontAlgn="ctr" latinLnBrk="0" hangingPunct="1"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Tx/>
                <a:buFontTx/>
                <a:buNone/>
                <a:tabLst/>
                <a:defRPr/>
              </a:pPr>
              <a:r>
                <a:rPr kumimoji="1" lang="en-US" altLang="ko-KR" sz="1050" u="none" strike="noStrike" kern="1200" cap="none" normalizeH="0" baseline="0" noProof="0" dirty="0">
                  <a:ln>
                    <a:noFill/>
                  </a:ln>
                  <a:solidFill>
                    <a:schemeClr val="bg1">
                      <a:alpha val="64000"/>
                    </a:schemeClr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STRATEGY</a:t>
              </a:r>
              <a:r>
                <a:rPr kumimoji="1" lang="en-US" altLang="ko-KR" sz="1050" u="none" strike="noStrike" kern="1200" cap="none" normalizeH="0" baseline="0" noProof="0" dirty="0">
                  <a:ln>
                    <a:noFill/>
                  </a:ln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03</a:t>
              </a:r>
              <a:endParaRPr kumimoji="1" lang="ko-KR" altLang="en-US" sz="105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45F252DE-80BE-631A-4715-318B8EAB1BF7}"/>
                </a:ext>
              </a:extLst>
            </p:cNvPr>
            <p:cNvGrpSpPr/>
            <p:nvPr/>
          </p:nvGrpSpPr>
          <p:grpSpPr>
            <a:xfrm>
              <a:off x="5573790" y="5750585"/>
              <a:ext cx="2196191" cy="333375"/>
              <a:chOff x="701675" y="5719763"/>
              <a:chExt cx="2196191" cy="333375"/>
            </a:xfrm>
          </p:grpSpPr>
          <p:sp>
            <p:nvSpPr>
              <p:cNvPr id="292" name="사각형: 둥근 위쪽 모서리 108">
                <a:extLst>
                  <a:ext uri="{FF2B5EF4-FFF2-40B4-BE49-F238E27FC236}">
                    <a16:creationId xmlns:a16="http://schemas.microsoft.com/office/drawing/2014/main" id="{870C2DCF-39D3-A8C3-CF51-1BFC8E5C6B91}"/>
                  </a:ext>
                </a:extLst>
              </p:cNvPr>
              <p:cNvSpPr/>
              <p:nvPr/>
            </p:nvSpPr>
            <p:spPr>
              <a:xfrm>
                <a:off x="701675" y="5719763"/>
                <a:ext cx="2196191" cy="333375"/>
              </a:xfrm>
              <a:prstGeom prst="round2SameRect">
                <a:avLst>
                  <a:gd name="adj1" fmla="val 13810"/>
                  <a:gd name="adj2" fmla="val 0"/>
                </a:avLst>
              </a:prstGeom>
              <a:solidFill>
                <a:srgbClr val="1C5C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FDAB5819-0002-AB8D-90D3-0786A10C74E7}"/>
                  </a:ext>
                </a:extLst>
              </p:cNvPr>
              <p:cNvSpPr txBox="1"/>
              <p:nvPr/>
            </p:nvSpPr>
            <p:spPr>
              <a:xfrm>
                <a:off x="1295629" y="5798799"/>
                <a:ext cx="1008289" cy="20005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fontAlgn="ctr" latinLnBrk="0">
                  <a:buClr>
                    <a:srgbClr val="808080"/>
                  </a:buClr>
                  <a:defRPr kumimoji="1" sz="1020" spc="0" baseline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ollehche_v2" pitchFamily="18" charset="-127"/>
                  </a:defRPr>
                </a:lvl1pPr>
                <a:lvl2pPr marL="742950" indent="-28575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90679" rtl="0" eaLnBrk="1" fontAlgn="ctr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Tx/>
                  <a:buFontTx/>
                  <a:buNone/>
                  <a:tabLst/>
                  <a:defRPr/>
                </a:pPr>
                <a:r>
                  <a:rPr lang="ko-KR" altLang="en-US" sz="1300" b="1" dirty="0">
                    <a:ln>
                      <a:noFill/>
                    </a:ln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대시보드 구축</a:t>
                </a:r>
                <a:endParaRPr kumimoji="1" lang="ko-KR" altLang="en-US" sz="1300" b="1" u="none" strike="noStrike" kern="1200" cap="none" normalizeH="0" baseline="0" noProof="0" dirty="0">
                  <a:ln>
                    <a:noFill/>
                  </a:ln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6E12020D-D822-AEEC-1372-7B1A0B4C0672}"/>
              </a:ext>
            </a:extLst>
          </p:cNvPr>
          <p:cNvGrpSpPr/>
          <p:nvPr/>
        </p:nvGrpSpPr>
        <p:grpSpPr>
          <a:xfrm>
            <a:off x="8009847" y="4947090"/>
            <a:ext cx="2196191" cy="1500178"/>
            <a:chOff x="8009847" y="5550569"/>
            <a:chExt cx="2196191" cy="1500178"/>
          </a:xfrm>
        </p:grpSpPr>
        <p:sp>
          <p:nvSpPr>
            <p:cNvPr id="295" name="사각형: 둥근 위쪽 모서리 91">
              <a:extLst>
                <a:ext uri="{FF2B5EF4-FFF2-40B4-BE49-F238E27FC236}">
                  <a16:creationId xmlns:a16="http://schemas.microsoft.com/office/drawing/2014/main" id="{309FB8AA-D78C-7DAE-F594-594C303A1154}"/>
                </a:ext>
              </a:extLst>
            </p:cNvPr>
            <p:cNvSpPr/>
            <p:nvPr/>
          </p:nvSpPr>
          <p:spPr>
            <a:xfrm>
              <a:off x="8009847" y="5750585"/>
              <a:ext cx="2196191" cy="1300162"/>
            </a:xfrm>
            <a:prstGeom prst="round2SameRect">
              <a:avLst>
                <a:gd name="adj1" fmla="val 3764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136201AF-D51E-724D-61B1-7356D5C7440E}"/>
                </a:ext>
              </a:extLst>
            </p:cNvPr>
            <p:cNvSpPr txBox="1"/>
            <p:nvPr/>
          </p:nvSpPr>
          <p:spPr>
            <a:xfrm>
              <a:off x="8122863" y="6180259"/>
              <a:ext cx="1887413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76200" indent="-76200">
                <a:buSzPct val="9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통합 테스트 방안 확립</a:t>
              </a:r>
              <a:endPara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4ED15B07-25F5-8192-30FF-8DC305CF1F3A}"/>
                </a:ext>
              </a:extLst>
            </p:cNvPr>
            <p:cNvSpPr txBox="1"/>
            <p:nvPr/>
          </p:nvSpPr>
          <p:spPr>
            <a:xfrm>
              <a:off x="8563723" y="5550569"/>
              <a:ext cx="1088439" cy="16158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90679" rtl="0" eaLnBrk="1" fontAlgn="ctr" latinLnBrk="0" hangingPunct="1"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Tx/>
                <a:buFontTx/>
                <a:buNone/>
                <a:tabLst/>
                <a:defRPr/>
              </a:pPr>
              <a:r>
                <a:rPr kumimoji="1" lang="en-US" altLang="ko-KR" sz="1050" u="none" strike="noStrike" kern="1200" cap="none" normalizeH="0" baseline="0" noProof="0" dirty="0">
                  <a:ln>
                    <a:noFill/>
                  </a:ln>
                  <a:solidFill>
                    <a:schemeClr val="bg1">
                      <a:alpha val="64000"/>
                    </a:schemeClr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STRATEGY</a:t>
              </a:r>
              <a:r>
                <a:rPr kumimoji="1" lang="en-US" altLang="ko-KR" sz="1050" u="none" strike="noStrike" kern="1200" cap="none" normalizeH="0" baseline="0" noProof="0" dirty="0">
                  <a:ln>
                    <a:noFill/>
                  </a:ln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04</a:t>
              </a:r>
              <a:endParaRPr kumimoji="1" lang="ko-KR" altLang="en-US" sz="105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298" name="그룹 297">
              <a:extLst>
                <a:ext uri="{FF2B5EF4-FFF2-40B4-BE49-F238E27FC236}">
                  <a16:creationId xmlns:a16="http://schemas.microsoft.com/office/drawing/2014/main" id="{AEE465BC-3DEB-388B-A31B-021BEF43D470}"/>
                </a:ext>
              </a:extLst>
            </p:cNvPr>
            <p:cNvGrpSpPr/>
            <p:nvPr/>
          </p:nvGrpSpPr>
          <p:grpSpPr>
            <a:xfrm>
              <a:off x="8009847" y="5750585"/>
              <a:ext cx="2196191" cy="333375"/>
              <a:chOff x="701675" y="5719763"/>
              <a:chExt cx="2196191" cy="333375"/>
            </a:xfrm>
          </p:grpSpPr>
          <p:sp>
            <p:nvSpPr>
              <p:cNvPr id="299" name="사각형: 둥근 위쪽 모서리 105">
                <a:extLst>
                  <a:ext uri="{FF2B5EF4-FFF2-40B4-BE49-F238E27FC236}">
                    <a16:creationId xmlns:a16="http://schemas.microsoft.com/office/drawing/2014/main" id="{972CCAC3-D213-883D-2165-A7B515AA78FE}"/>
                  </a:ext>
                </a:extLst>
              </p:cNvPr>
              <p:cNvSpPr/>
              <p:nvPr/>
            </p:nvSpPr>
            <p:spPr>
              <a:xfrm>
                <a:off x="701675" y="5719763"/>
                <a:ext cx="2196191" cy="333375"/>
              </a:xfrm>
              <a:prstGeom prst="round2SameRect">
                <a:avLst>
                  <a:gd name="adj1" fmla="val 13810"/>
                  <a:gd name="adj2" fmla="val 0"/>
                </a:avLst>
              </a:prstGeom>
              <a:solidFill>
                <a:srgbClr val="1C5C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C8101F44-590C-FF4D-E369-618CB000A41F}"/>
                  </a:ext>
                </a:extLst>
              </p:cNvPr>
              <p:cNvSpPr txBox="1"/>
              <p:nvPr/>
            </p:nvSpPr>
            <p:spPr>
              <a:xfrm>
                <a:off x="1375778" y="5798799"/>
                <a:ext cx="847989" cy="20005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fontAlgn="ctr" latinLnBrk="0">
                  <a:buClr>
                    <a:srgbClr val="808080"/>
                  </a:buClr>
                  <a:defRPr kumimoji="1" sz="1020" spc="0" baseline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ollehche_v2" pitchFamily="18" charset="-127"/>
                  </a:defRPr>
                </a:lvl1pPr>
                <a:lvl2pPr marL="742950" indent="-28575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90679" rtl="0" eaLnBrk="1" fontAlgn="ctr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Tx/>
                  <a:buFontTx/>
                  <a:buNone/>
                  <a:tabLst/>
                  <a:defRPr/>
                </a:pPr>
                <a:r>
                  <a:rPr kumimoji="1" lang="ko-KR" altLang="en-US" sz="1300" b="1" u="none" strike="noStrike" kern="120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통합 테스트</a:t>
                </a:r>
              </a:p>
            </p:txBody>
          </p:sp>
        </p:grpSp>
      </p:grpSp>
      <p:grpSp>
        <p:nvGrpSpPr>
          <p:cNvPr id="305" name="그룹 304">
            <a:extLst>
              <a:ext uri="{FF2B5EF4-FFF2-40B4-BE49-F238E27FC236}">
                <a16:creationId xmlns:a16="http://schemas.microsoft.com/office/drawing/2014/main" id="{45393263-29FA-CF37-E8BC-FCD14ADBB284}"/>
              </a:ext>
            </a:extLst>
          </p:cNvPr>
          <p:cNvGrpSpPr/>
          <p:nvPr/>
        </p:nvGrpSpPr>
        <p:grpSpPr>
          <a:xfrm>
            <a:off x="204585" y="2182203"/>
            <a:ext cx="3412524" cy="1489560"/>
            <a:chOff x="706437" y="2352782"/>
            <a:chExt cx="4651239" cy="2012495"/>
          </a:xfrm>
        </p:grpSpPr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FCA23EDE-1EDC-F95D-3FB6-E9FDD0B6BAE5}"/>
                </a:ext>
              </a:extLst>
            </p:cNvPr>
            <p:cNvSpPr/>
            <p:nvPr/>
          </p:nvSpPr>
          <p:spPr>
            <a:xfrm flipH="1">
              <a:off x="706437" y="2352782"/>
              <a:ext cx="4651239" cy="20124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02000" sy="102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DA62C212-5578-170A-6751-DD56E6B89B62}"/>
                </a:ext>
              </a:extLst>
            </p:cNvPr>
            <p:cNvSpPr/>
            <p:nvPr/>
          </p:nvSpPr>
          <p:spPr>
            <a:xfrm>
              <a:off x="706437" y="2448843"/>
              <a:ext cx="4651200" cy="3082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79A34DA-DCF5-D43A-4A57-D5C0E7DEFD70}"/>
                </a:ext>
              </a:extLst>
            </p:cNvPr>
            <p:cNvSpPr txBox="1"/>
            <p:nvPr/>
          </p:nvSpPr>
          <p:spPr>
            <a:xfrm>
              <a:off x="2600544" y="2495448"/>
              <a:ext cx="863028" cy="2494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defTabSz="990679">
                <a:defRPr/>
              </a:pPr>
              <a:r>
                <a:rPr lang="ko-KR" altLang="en-US" sz="1200" dirty="0">
                  <a:ln>
                    <a:noFill/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개발 언어</a:t>
              </a:r>
              <a:endParaRPr lang="en-US" altLang="ko-KR" sz="1200" dirty="0">
                <a:ln>
                  <a:noFill/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34C09B7A-DC00-02F9-DE8E-FCBC7FC218F9}"/>
              </a:ext>
            </a:extLst>
          </p:cNvPr>
          <p:cNvGrpSpPr/>
          <p:nvPr/>
        </p:nvGrpSpPr>
        <p:grpSpPr>
          <a:xfrm>
            <a:off x="3746793" y="2182203"/>
            <a:ext cx="3412524" cy="1489560"/>
            <a:chOff x="706437" y="2352782"/>
            <a:chExt cx="4651239" cy="2012495"/>
          </a:xfrm>
        </p:grpSpPr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08B9EEE1-A159-A3D1-C887-5EB648BFB1B1}"/>
                </a:ext>
              </a:extLst>
            </p:cNvPr>
            <p:cNvSpPr/>
            <p:nvPr/>
          </p:nvSpPr>
          <p:spPr>
            <a:xfrm flipH="1">
              <a:off x="706437" y="2352782"/>
              <a:ext cx="4651239" cy="20124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02000" sy="102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CC876FEF-CF00-0854-7A89-407F455F1921}"/>
                </a:ext>
              </a:extLst>
            </p:cNvPr>
            <p:cNvSpPr/>
            <p:nvPr/>
          </p:nvSpPr>
          <p:spPr>
            <a:xfrm>
              <a:off x="706437" y="2448843"/>
              <a:ext cx="4651200" cy="3082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8200BF86-977B-E244-4D4C-F8E310783CD7}"/>
                </a:ext>
              </a:extLst>
            </p:cNvPr>
            <p:cNvSpPr txBox="1"/>
            <p:nvPr/>
          </p:nvSpPr>
          <p:spPr>
            <a:xfrm>
              <a:off x="2630040" y="2495448"/>
              <a:ext cx="804035" cy="2494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defTabSz="990679">
                <a:defRPr/>
              </a:pPr>
              <a:r>
                <a:rPr lang="ko-KR" altLang="en-US" sz="1200" dirty="0">
                  <a:ln>
                    <a:noFill/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정보연계</a:t>
              </a:r>
              <a:endParaRPr lang="en-US" altLang="ko-KR" sz="1200" dirty="0">
                <a:ln>
                  <a:noFill/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8A15EA-17EC-36D8-C2CF-180DA7E2E252}"/>
              </a:ext>
            </a:extLst>
          </p:cNvPr>
          <p:cNvSpPr/>
          <p:nvPr/>
        </p:nvSpPr>
        <p:spPr>
          <a:xfrm>
            <a:off x="3941315" y="3279838"/>
            <a:ext cx="1489432" cy="120103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42E468-48BF-BD17-12BD-E0503ADECF62}"/>
              </a:ext>
            </a:extLst>
          </p:cNvPr>
          <p:cNvSpPr/>
          <p:nvPr/>
        </p:nvSpPr>
        <p:spPr>
          <a:xfrm>
            <a:off x="424839" y="3208535"/>
            <a:ext cx="2577447" cy="142609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B04D8D-7725-01CE-DA1D-1696F5CED9E0}"/>
              </a:ext>
            </a:extLst>
          </p:cNvPr>
          <p:cNvSpPr/>
          <p:nvPr/>
        </p:nvSpPr>
        <p:spPr>
          <a:xfrm>
            <a:off x="469673" y="3399942"/>
            <a:ext cx="1849472" cy="109742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0AE140C0-2C81-3639-6D9C-CD7E6A5BC0A6}"/>
              </a:ext>
            </a:extLst>
          </p:cNvPr>
          <p:cNvGrpSpPr/>
          <p:nvPr/>
        </p:nvGrpSpPr>
        <p:grpSpPr>
          <a:xfrm>
            <a:off x="7297916" y="2182203"/>
            <a:ext cx="3412524" cy="1489560"/>
            <a:chOff x="706437" y="2352782"/>
            <a:chExt cx="4651239" cy="2012495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652E692A-D78C-108C-3BC7-7387E76CDBF0}"/>
                </a:ext>
              </a:extLst>
            </p:cNvPr>
            <p:cNvSpPr/>
            <p:nvPr/>
          </p:nvSpPr>
          <p:spPr>
            <a:xfrm flipH="1">
              <a:off x="706437" y="2352782"/>
              <a:ext cx="4651239" cy="20124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02000" sy="102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F6229ECC-ECDB-5FD4-B69E-E9A11BF11339}"/>
                </a:ext>
              </a:extLst>
            </p:cNvPr>
            <p:cNvSpPr/>
            <p:nvPr/>
          </p:nvSpPr>
          <p:spPr>
            <a:xfrm>
              <a:off x="706437" y="2448843"/>
              <a:ext cx="4651200" cy="3082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BE45341-0921-23F8-A2CA-969242B4F63F}"/>
                </a:ext>
              </a:extLst>
            </p:cNvPr>
            <p:cNvSpPr txBox="1"/>
            <p:nvPr/>
          </p:nvSpPr>
          <p:spPr>
            <a:xfrm>
              <a:off x="2256427" y="2495448"/>
              <a:ext cx="1551265" cy="2494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defTabSz="990679">
                <a:defRPr/>
              </a:pPr>
              <a:r>
                <a:rPr lang="ko-KR" altLang="en-US" sz="1200" dirty="0" err="1">
                  <a:ln>
                    <a:noFill/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웹표준</a:t>
              </a:r>
              <a:r>
                <a:rPr lang="en-US" altLang="ko-KR" sz="1200" dirty="0">
                  <a:ln>
                    <a:noFill/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/</a:t>
              </a:r>
              <a:r>
                <a:rPr lang="ko-KR" altLang="en-US" sz="1200" dirty="0" err="1">
                  <a:ln>
                    <a:noFill/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웹전근성</a:t>
              </a:r>
              <a:endParaRPr lang="en-US" altLang="ko-KR" sz="1200" dirty="0">
                <a:ln>
                  <a:noFill/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CD2A5E-1020-17E1-E7D6-389C376648B3}"/>
              </a:ext>
            </a:extLst>
          </p:cNvPr>
          <p:cNvSpPr/>
          <p:nvPr/>
        </p:nvSpPr>
        <p:spPr>
          <a:xfrm>
            <a:off x="7551096" y="3279838"/>
            <a:ext cx="2931777" cy="120103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C8883CCD-1DBC-2C57-D5E1-E8990A0340D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422038" y="3219683"/>
            <a:ext cx="3176437" cy="474489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84138" indent="-84138"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대시보드 사이트 구현 시 화면 개발에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HTML, CSS, JS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활용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84138" indent="-84138"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HTML, CSS,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Javascript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등구조와 표현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동작분리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EF20F9CA-8483-7603-60E6-A0FA3A218F5E}"/>
              </a:ext>
            </a:extLst>
          </p:cNvPr>
          <p:cNvGrpSpPr/>
          <p:nvPr/>
        </p:nvGrpSpPr>
        <p:grpSpPr>
          <a:xfrm>
            <a:off x="8081349" y="2552591"/>
            <a:ext cx="1903982" cy="494857"/>
            <a:chOff x="555237" y="8775349"/>
            <a:chExt cx="1903982" cy="494857"/>
          </a:xfrm>
        </p:grpSpPr>
        <p:pic>
          <p:nvPicPr>
            <p:cNvPr id="327" name="Picture 2">
              <a:extLst>
                <a:ext uri="{FF2B5EF4-FFF2-40B4-BE49-F238E27FC236}">
                  <a16:creationId xmlns:a16="http://schemas.microsoft.com/office/drawing/2014/main" id="{358A5361-9881-A72A-564E-BACEB2677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128" y="8775959"/>
              <a:ext cx="349963" cy="493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8" name="Picture 4" descr="js-logo – The International Conference On Missions">
              <a:extLst>
                <a:ext uri="{FF2B5EF4-FFF2-40B4-BE49-F238E27FC236}">
                  <a16:creationId xmlns:a16="http://schemas.microsoft.com/office/drawing/2014/main" id="{3D6F8E87-C228-BC57-0891-ACA8D431D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2127" y="8779231"/>
              <a:ext cx="487092" cy="487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9" name="Picture 4" descr="html5ì ëí ì´ë¯¸ì§ ê²ìê²°ê³¼">
              <a:extLst>
                <a:ext uri="{FF2B5EF4-FFF2-40B4-BE49-F238E27FC236}">
                  <a16:creationId xmlns:a16="http://schemas.microsoft.com/office/drawing/2014/main" id="{A0372FE2-841E-1B22-F0B9-0ADF95D7F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237" y="8775349"/>
              <a:ext cx="494856" cy="49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0198AEDB-2E8D-3AC8-591F-D220AC4FCB5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0925" y="3170857"/>
            <a:ext cx="3145354" cy="320601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84138" indent="-84138"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대시보드 사이트 구현 시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API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서버를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JAVA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구현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84138" indent="-84138"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수집 개발 시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NodeJS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구현</a:t>
            </a:r>
          </a:p>
        </p:txBody>
      </p: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086CDC64-CE0C-950F-BC98-45CABF725D8E}"/>
              </a:ext>
            </a:extLst>
          </p:cNvPr>
          <p:cNvGrpSpPr/>
          <p:nvPr/>
        </p:nvGrpSpPr>
        <p:grpSpPr>
          <a:xfrm>
            <a:off x="5023899" y="2603205"/>
            <a:ext cx="766888" cy="409240"/>
            <a:chOff x="-1980599" y="2897897"/>
            <a:chExt cx="766888" cy="409240"/>
          </a:xfrm>
        </p:grpSpPr>
        <p:sp>
          <p:nvSpPr>
            <p:cNvPr id="342" name="Freeform 236">
              <a:extLst>
                <a:ext uri="{FF2B5EF4-FFF2-40B4-BE49-F238E27FC236}">
                  <a16:creationId xmlns:a16="http://schemas.microsoft.com/office/drawing/2014/main" id="{A907A409-9026-23A7-48F2-992937566F9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432768" y="3010707"/>
              <a:ext cx="254493" cy="183621"/>
            </a:xfrm>
            <a:custGeom>
              <a:avLst/>
              <a:gdLst>
                <a:gd name="T0" fmla="*/ 80 w 117"/>
                <a:gd name="T1" fmla="*/ 0 h 75"/>
                <a:gd name="T2" fmla="*/ 72 w 117"/>
                <a:gd name="T3" fmla="*/ 1 h 75"/>
                <a:gd name="T4" fmla="*/ 89 w 117"/>
                <a:gd name="T5" fmla="*/ 39 h 75"/>
                <a:gd name="T6" fmla="*/ 102 w 117"/>
                <a:gd name="T7" fmla="*/ 39 h 75"/>
                <a:gd name="T8" fmla="*/ 82 w 117"/>
                <a:gd name="T9" fmla="*/ 59 h 75"/>
                <a:gd name="T10" fmla="*/ 60 w 117"/>
                <a:gd name="T11" fmla="*/ 40 h 75"/>
                <a:gd name="T12" fmla="*/ 73 w 117"/>
                <a:gd name="T13" fmla="*/ 40 h 75"/>
                <a:gd name="T14" fmla="*/ 53 w 117"/>
                <a:gd name="T15" fmla="*/ 7 h 75"/>
                <a:gd name="T16" fmla="*/ 36 w 117"/>
                <a:gd name="T17" fmla="*/ 2 h 75"/>
                <a:gd name="T18" fmla="*/ 0 w 117"/>
                <a:gd name="T19" fmla="*/ 39 h 75"/>
                <a:gd name="T20" fmla="*/ 36 w 117"/>
                <a:gd name="T21" fmla="*/ 75 h 75"/>
                <a:gd name="T22" fmla="*/ 45 w 117"/>
                <a:gd name="T23" fmla="*/ 74 h 75"/>
                <a:gd name="T24" fmla="*/ 28 w 117"/>
                <a:gd name="T25" fmla="*/ 37 h 75"/>
                <a:gd name="T26" fmla="*/ 15 w 117"/>
                <a:gd name="T27" fmla="*/ 37 h 75"/>
                <a:gd name="T28" fmla="*/ 35 w 117"/>
                <a:gd name="T29" fmla="*/ 17 h 75"/>
                <a:gd name="T30" fmla="*/ 57 w 117"/>
                <a:gd name="T31" fmla="*/ 36 h 75"/>
                <a:gd name="T32" fmla="*/ 44 w 117"/>
                <a:gd name="T33" fmla="*/ 36 h 75"/>
                <a:gd name="T34" fmla="*/ 62 w 117"/>
                <a:gd name="T35" fmla="*/ 68 h 75"/>
                <a:gd name="T36" fmla="*/ 80 w 117"/>
                <a:gd name="T37" fmla="*/ 73 h 75"/>
                <a:gd name="T38" fmla="*/ 117 w 117"/>
                <a:gd name="T39" fmla="*/ 36 h 75"/>
                <a:gd name="T40" fmla="*/ 80 w 117"/>
                <a:gd name="T4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75">
                  <a:moveTo>
                    <a:pt x="80" y="0"/>
                  </a:moveTo>
                  <a:cubicBezTo>
                    <a:pt x="78" y="0"/>
                    <a:pt x="75" y="0"/>
                    <a:pt x="72" y="1"/>
                  </a:cubicBezTo>
                  <a:cubicBezTo>
                    <a:pt x="91" y="18"/>
                    <a:pt x="89" y="39"/>
                    <a:pt x="89" y="39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5" y="24"/>
                    <a:pt x="64" y="13"/>
                    <a:pt x="53" y="7"/>
                  </a:cubicBezTo>
                  <a:cubicBezTo>
                    <a:pt x="48" y="4"/>
                    <a:pt x="42" y="2"/>
                    <a:pt x="36" y="2"/>
                  </a:cubicBezTo>
                  <a:cubicBezTo>
                    <a:pt x="16" y="2"/>
                    <a:pt x="0" y="19"/>
                    <a:pt x="0" y="39"/>
                  </a:cubicBezTo>
                  <a:cubicBezTo>
                    <a:pt x="0" y="59"/>
                    <a:pt x="16" y="75"/>
                    <a:pt x="36" y="75"/>
                  </a:cubicBezTo>
                  <a:cubicBezTo>
                    <a:pt x="39" y="75"/>
                    <a:pt x="42" y="75"/>
                    <a:pt x="45" y="74"/>
                  </a:cubicBezTo>
                  <a:cubicBezTo>
                    <a:pt x="26" y="57"/>
                    <a:pt x="28" y="37"/>
                    <a:pt x="28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51"/>
                    <a:pt x="52" y="62"/>
                    <a:pt x="62" y="68"/>
                  </a:cubicBezTo>
                  <a:cubicBezTo>
                    <a:pt x="68" y="71"/>
                    <a:pt x="74" y="73"/>
                    <a:pt x="80" y="73"/>
                  </a:cubicBezTo>
                  <a:cubicBezTo>
                    <a:pt x="101" y="73"/>
                    <a:pt x="117" y="57"/>
                    <a:pt x="117" y="36"/>
                  </a:cubicBezTo>
                  <a:cubicBezTo>
                    <a:pt x="117" y="16"/>
                    <a:pt x="101" y="0"/>
                    <a:pt x="80" y="0"/>
                  </a:cubicBezTo>
                  <a:close/>
                </a:path>
              </a:pathLst>
            </a:custGeom>
            <a:solidFill>
              <a:srgbClr val="C404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6141" tIns="28071" rIns="56141" bIns="280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31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43" name="Freeform 6">
              <a:extLst>
                <a:ext uri="{FF2B5EF4-FFF2-40B4-BE49-F238E27FC236}">
                  <a16:creationId xmlns:a16="http://schemas.microsoft.com/office/drawing/2014/main" id="{09258E67-49F7-FE0D-D37A-C3430BACE0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980599" y="2897897"/>
              <a:ext cx="406848" cy="409240"/>
            </a:xfrm>
            <a:custGeom>
              <a:avLst/>
              <a:gdLst>
                <a:gd name="T0" fmla="*/ 67 w 127"/>
                <a:gd name="T1" fmla="*/ 27 h 128"/>
                <a:gd name="T2" fmla="*/ 68 w 127"/>
                <a:gd name="T3" fmla="*/ 27 h 128"/>
                <a:gd name="T4" fmla="*/ 63 w 127"/>
                <a:gd name="T5" fmla="*/ 38 h 128"/>
                <a:gd name="T6" fmla="*/ 80 w 127"/>
                <a:gd name="T7" fmla="*/ 34 h 128"/>
                <a:gd name="T8" fmla="*/ 96 w 127"/>
                <a:gd name="T9" fmla="*/ 30 h 128"/>
                <a:gd name="T10" fmla="*/ 88 w 127"/>
                <a:gd name="T11" fmla="*/ 15 h 128"/>
                <a:gd name="T12" fmla="*/ 81 w 127"/>
                <a:gd name="T13" fmla="*/ 0 h 128"/>
                <a:gd name="T14" fmla="*/ 77 w 127"/>
                <a:gd name="T15" fmla="*/ 9 h 128"/>
                <a:gd name="T16" fmla="*/ 67 w 127"/>
                <a:gd name="T17" fmla="*/ 8 h 128"/>
                <a:gd name="T18" fmla="*/ 8 w 127"/>
                <a:gd name="T19" fmla="*/ 56 h 128"/>
                <a:gd name="T20" fmla="*/ 29 w 127"/>
                <a:gd name="T21" fmla="*/ 54 h 128"/>
                <a:gd name="T22" fmla="*/ 67 w 127"/>
                <a:gd name="T23" fmla="*/ 27 h 128"/>
                <a:gd name="T24" fmla="*/ 67 w 127"/>
                <a:gd name="T25" fmla="*/ 109 h 128"/>
                <a:gd name="T26" fmla="*/ 31 w 127"/>
                <a:gd name="T27" fmla="*/ 86 h 128"/>
                <a:gd name="T28" fmla="*/ 42 w 127"/>
                <a:gd name="T29" fmla="*/ 85 h 128"/>
                <a:gd name="T30" fmla="*/ 30 w 127"/>
                <a:gd name="T31" fmla="*/ 74 h 128"/>
                <a:gd name="T32" fmla="*/ 19 w 127"/>
                <a:gd name="T33" fmla="*/ 61 h 128"/>
                <a:gd name="T34" fmla="*/ 9 w 127"/>
                <a:gd name="T35" fmla="*/ 75 h 128"/>
                <a:gd name="T36" fmla="*/ 0 w 127"/>
                <a:gd name="T37" fmla="*/ 89 h 128"/>
                <a:gd name="T38" fmla="*/ 10 w 127"/>
                <a:gd name="T39" fmla="*/ 88 h 128"/>
                <a:gd name="T40" fmla="*/ 67 w 127"/>
                <a:gd name="T41" fmla="*/ 128 h 128"/>
                <a:gd name="T42" fmla="*/ 89 w 127"/>
                <a:gd name="T43" fmla="*/ 124 h 128"/>
                <a:gd name="T44" fmla="*/ 77 w 127"/>
                <a:gd name="T45" fmla="*/ 108 h 128"/>
                <a:gd name="T46" fmla="*/ 67 w 127"/>
                <a:gd name="T47" fmla="*/ 109 h 128"/>
                <a:gd name="T48" fmla="*/ 127 w 127"/>
                <a:gd name="T49" fmla="*/ 68 h 128"/>
                <a:gd name="T50" fmla="*/ 105 w 127"/>
                <a:gd name="T51" fmla="*/ 22 h 128"/>
                <a:gd name="T52" fmla="*/ 97 w 127"/>
                <a:gd name="T53" fmla="*/ 40 h 128"/>
                <a:gd name="T54" fmla="*/ 108 w 127"/>
                <a:gd name="T55" fmla="*/ 68 h 128"/>
                <a:gd name="T56" fmla="*/ 102 w 127"/>
                <a:gd name="T57" fmla="*/ 88 h 128"/>
                <a:gd name="T58" fmla="*/ 96 w 127"/>
                <a:gd name="T59" fmla="*/ 80 h 128"/>
                <a:gd name="T60" fmla="*/ 92 w 127"/>
                <a:gd name="T61" fmla="*/ 96 h 128"/>
                <a:gd name="T62" fmla="*/ 88 w 127"/>
                <a:gd name="T63" fmla="*/ 112 h 128"/>
                <a:gd name="T64" fmla="*/ 104 w 127"/>
                <a:gd name="T65" fmla="*/ 113 h 128"/>
                <a:gd name="T66" fmla="*/ 121 w 127"/>
                <a:gd name="T67" fmla="*/ 114 h 128"/>
                <a:gd name="T68" fmla="*/ 114 w 127"/>
                <a:gd name="T69" fmla="*/ 105 h 128"/>
                <a:gd name="T70" fmla="*/ 127 w 127"/>
                <a:gd name="T71" fmla="*/ 6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7" h="128">
                  <a:moveTo>
                    <a:pt x="67" y="27"/>
                  </a:moveTo>
                  <a:cubicBezTo>
                    <a:pt x="67" y="27"/>
                    <a:pt x="68" y="27"/>
                    <a:pt x="68" y="27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80" y="34"/>
                    <a:pt x="80" y="34"/>
                    <a:pt x="80" y="34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4" y="8"/>
                    <a:pt x="70" y="8"/>
                    <a:pt x="67" y="8"/>
                  </a:cubicBezTo>
                  <a:cubicBezTo>
                    <a:pt x="38" y="8"/>
                    <a:pt x="14" y="29"/>
                    <a:pt x="8" y="56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5" y="39"/>
                    <a:pt x="49" y="27"/>
                    <a:pt x="67" y="27"/>
                  </a:cubicBezTo>
                  <a:close/>
                  <a:moveTo>
                    <a:pt x="67" y="109"/>
                  </a:moveTo>
                  <a:cubicBezTo>
                    <a:pt x="51" y="109"/>
                    <a:pt x="38" y="100"/>
                    <a:pt x="31" y="86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9" y="111"/>
                    <a:pt x="41" y="128"/>
                    <a:pt x="67" y="128"/>
                  </a:cubicBezTo>
                  <a:cubicBezTo>
                    <a:pt x="75" y="128"/>
                    <a:pt x="82" y="127"/>
                    <a:pt x="89" y="124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4" y="108"/>
                    <a:pt x="70" y="109"/>
                    <a:pt x="67" y="109"/>
                  </a:cubicBezTo>
                  <a:close/>
                  <a:moveTo>
                    <a:pt x="127" y="68"/>
                  </a:moveTo>
                  <a:cubicBezTo>
                    <a:pt x="127" y="50"/>
                    <a:pt x="118" y="33"/>
                    <a:pt x="105" y="22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3" y="48"/>
                    <a:pt x="108" y="57"/>
                    <a:pt x="108" y="68"/>
                  </a:cubicBezTo>
                  <a:cubicBezTo>
                    <a:pt x="108" y="75"/>
                    <a:pt x="106" y="82"/>
                    <a:pt x="102" y="88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21" y="114"/>
                    <a:pt x="121" y="114"/>
                    <a:pt x="121" y="114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22" y="95"/>
                    <a:pt x="127" y="82"/>
                    <a:pt x="127" y="6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344" name="TextBox 343">
            <a:extLst>
              <a:ext uri="{FF2B5EF4-FFF2-40B4-BE49-F238E27FC236}">
                <a16:creationId xmlns:a16="http://schemas.microsoft.com/office/drawing/2014/main" id="{31C8AB6D-E1BB-39A3-7ABF-3DBCD4C8021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833869" y="3212000"/>
            <a:ext cx="3262840" cy="48731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84138" indent="-84138"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JSON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형식으로 정보 연계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84138" indent="-84138"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RESTfull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API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활용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84138" indent="-84138">
              <a:spcBef>
                <a:spcPts val="100"/>
              </a:spcBef>
              <a:buFont typeface="Wingdings" panose="05000000000000000000" pitchFamily="2" charset="2"/>
              <a:buChar char="§"/>
            </a:pP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A4382391-3BDA-FB0B-69AF-180B87E96782}"/>
              </a:ext>
            </a:extLst>
          </p:cNvPr>
          <p:cNvSpPr txBox="1"/>
          <p:nvPr/>
        </p:nvSpPr>
        <p:spPr>
          <a:xfrm>
            <a:off x="926331" y="1334793"/>
            <a:ext cx="9496077" cy="3539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2300" b="1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참여 인력의 보유 기술 역량에 따른</a:t>
            </a:r>
            <a:r>
              <a:rPr lang="en-US" altLang="ko-KR" sz="2300" b="1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300" b="1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DB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과제 수행 및 멘토링</a:t>
            </a:r>
          </a:p>
        </p:txBody>
      </p:sp>
      <p:pic>
        <p:nvPicPr>
          <p:cNvPr id="1026" name="Picture 2" descr="JAVA] 클래스">
            <a:extLst>
              <a:ext uri="{FF2B5EF4-FFF2-40B4-BE49-F238E27FC236}">
                <a16:creationId xmlns:a16="http://schemas.microsoft.com/office/drawing/2014/main" id="{D7EB941E-BC2C-1B9C-76BA-582F2203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7" y="2568763"/>
            <a:ext cx="717948" cy="44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ode.js 노드 개념 이해하기 자바스크립트 JavaScript 런타임 이벤트">
            <a:extLst>
              <a:ext uri="{FF2B5EF4-FFF2-40B4-BE49-F238E27FC236}">
                <a16:creationId xmlns:a16="http://schemas.microsoft.com/office/drawing/2014/main" id="{05DA13AE-7A3C-B258-4D43-F25D5C151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696" y="2577748"/>
            <a:ext cx="832591" cy="41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1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E74AAED-D9F6-ECA4-B760-38FBC63F9E7E}"/>
              </a:ext>
            </a:extLst>
          </p:cNvPr>
          <p:cNvSpPr/>
          <p:nvPr/>
        </p:nvSpPr>
        <p:spPr>
          <a:xfrm>
            <a:off x="1017957" y="1485875"/>
            <a:ext cx="6088274" cy="238477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6" name="사각형: 둥근 위쪽 모서리 188">
            <a:extLst>
              <a:ext uri="{FF2B5EF4-FFF2-40B4-BE49-F238E27FC236}">
                <a16:creationId xmlns:a16="http://schemas.microsoft.com/office/drawing/2014/main" id="{9E4D8CC2-F920-C9D2-B0FE-7598E66F05DE}"/>
              </a:ext>
            </a:extLst>
          </p:cNvPr>
          <p:cNvSpPr/>
          <p:nvPr/>
        </p:nvSpPr>
        <p:spPr>
          <a:xfrm>
            <a:off x="-4891" y="5545654"/>
            <a:ext cx="10917495" cy="1467423"/>
          </a:xfrm>
          <a:prstGeom prst="rect">
            <a:avLst/>
          </a:prstGeom>
          <a:gradFill flip="none" rotWithShape="1">
            <a:gsLst>
              <a:gs pos="0">
                <a:srgbClr val="154797"/>
              </a:gs>
              <a:gs pos="100000">
                <a:srgbClr val="0F316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2B0C6F-63F9-B3A2-DD23-D8DABC607E13}"/>
              </a:ext>
            </a:extLst>
          </p:cNvPr>
          <p:cNvSpPr/>
          <p:nvPr/>
        </p:nvSpPr>
        <p:spPr>
          <a:xfrm>
            <a:off x="4067767" y="3749876"/>
            <a:ext cx="2925886" cy="2674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D7A1164-A35A-1A28-CB08-4C64616245C9}"/>
              </a:ext>
            </a:extLst>
          </p:cNvPr>
          <p:cNvSpPr/>
          <p:nvPr/>
        </p:nvSpPr>
        <p:spPr>
          <a:xfrm>
            <a:off x="7654032" y="3727069"/>
            <a:ext cx="2925886" cy="2674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8900D84F-AEB2-ABD6-E1DB-D4989F241D12}"/>
              </a:ext>
            </a:extLst>
          </p:cNvPr>
          <p:cNvSpPr/>
          <p:nvPr/>
        </p:nvSpPr>
        <p:spPr>
          <a:xfrm>
            <a:off x="481501" y="3805817"/>
            <a:ext cx="2925886" cy="2674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0DCC4F0-B0BC-1EF1-BA86-0EA5161CA1EB}"/>
              </a:ext>
            </a:extLst>
          </p:cNvPr>
          <p:cNvGrpSpPr/>
          <p:nvPr/>
        </p:nvGrpSpPr>
        <p:grpSpPr>
          <a:xfrm>
            <a:off x="737663" y="1066382"/>
            <a:ext cx="9684745" cy="622354"/>
            <a:chOff x="737663" y="844132"/>
            <a:chExt cx="9684745" cy="6223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1C315D-6262-50AB-42B1-5F17EC812C3C}"/>
                </a:ext>
              </a:extLst>
            </p:cNvPr>
            <p:cNvSpPr txBox="1"/>
            <p:nvPr/>
          </p:nvSpPr>
          <p:spPr>
            <a:xfrm>
              <a:off x="737663" y="844132"/>
              <a:ext cx="3340658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kumimoji="1" lang="en-US" altLang="ko-KR" sz="1400" b="1" dirty="0">
                  <a:solidFill>
                    <a:srgbClr val="66FF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2.</a:t>
              </a:r>
              <a:r>
                <a:rPr kumimoji="1" lang="ko-KR" altLang="en-US" sz="1400" b="1" dirty="0">
                  <a:solidFill>
                    <a:srgbClr val="66FF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체계 구성 및 구축 내용 ▶ 위성정보 수집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823E2F-89F8-C66C-A280-2F9CE4437FB2}"/>
                </a:ext>
              </a:extLst>
            </p:cNvPr>
            <p:cNvSpPr txBox="1"/>
            <p:nvPr/>
          </p:nvSpPr>
          <p:spPr>
            <a:xfrm>
              <a:off x="926331" y="1112543"/>
              <a:ext cx="9496077" cy="3539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US" altLang="ko-KR" sz="23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DBB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NASA API </a:t>
              </a:r>
              <a:r>
                <a:rPr lang="ko-KR" altLang="en-US" sz="23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DBB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연계</a:t>
              </a:r>
              <a:r>
                <a:rPr lang="ko-KR" altLang="en-US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를 통한 위성정보 데이터 수집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5D8CEC5D-F2EF-7CA3-71B6-1C7B962BF5D8}"/>
              </a:ext>
            </a:extLst>
          </p:cNvPr>
          <p:cNvSpPr txBox="1"/>
          <p:nvPr/>
        </p:nvSpPr>
        <p:spPr>
          <a:xfrm>
            <a:off x="6921500" y="7353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5A8E36-5EC3-CB6F-6FE3-7C5E2F829742}"/>
              </a:ext>
            </a:extLst>
          </p:cNvPr>
          <p:cNvGrpSpPr/>
          <p:nvPr/>
        </p:nvGrpSpPr>
        <p:grpSpPr>
          <a:xfrm>
            <a:off x="1119669" y="2087587"/>
            <a:ext cx="1340651" cy="1539610"/>
            <a:chOff x="1119669" y="2636572"/>
            <a:chExt cx="1340651" cy="15396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8833EE9-2783-E09E-B495-364CA31A8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669" y="2636572"/>
              <a:ext cx="1340651" cy="134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사각형: 둥근 모서리 18">
              <a:extLst>
                <a:ext uri="{FF2B5EF4-FFF2-40B4-BE49-F238E27FC236}">
                  <a16:creationId xmlns:a16="http://schemas.microsoft.com/office/drawing/2014/main" id="{C8500EEC-CCEE-E953-C1B8-831222BBB7BC}"/>
                </a:ext>
              </a:extLst>
            </p:cNvPr>
            <p:cNvSpPr/>
            <p:nvPr/>
          </p:nvSpPr>
          <p:spPr>
            <a:xfrm>
              <a:off x="1159994" y="3962348"/>
              <a:ext cx="1260000" cy="213834"/>
            </a:xfrm>
            <a:prstGeom prst="roundRect">
              <a:avLst>
                <a:gd name="adj" fmla="val 50000"/>
              </a:avLst>
            </a:prstGeom>
            <a:solidFill>
              <a:srgbClr val="6597E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18000" rIns="0" bIns="0" rtlCol="0" anchor="ctr"/>
            <a:lstStyle/>
            <a:p>
              <a:pPr algn="ctr">
                <a:buClr>
                  <a:prstClr val="white">
                    <a:lumMod val="50000"/>
                  </a:prstClr>
                </a:buClr>
              </a:pPr>
              <a:r>
                <a:rPr lang="ko-KR" altLang="en-US" sz="1050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인공위성 정보</a:t>
              </a:r>
              <a:r>
                <a:rPr lang="en-US" altLang="ko-KR" sz="1050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API</a:t>
              </a:r>
              <a:endParaRPr lang="ko-KR" altLang="en-US" sz="105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418802-CFD5-2E87-43AC-C8F80F91AD8C}"/>
              </a:ext>
            </a:extLst>
          </p:cNvPr>
          <p:cNvGrpSpPr/>
          <p:nvPr/>
        </p:nvGrpSpPr>
        <p:grpSpPr>
          <a:xfrm>
            <a:off x="4633438" y="2382922"/>
            <a:ext cx="1620000" cy="1272496"/>
            <a:chOff x="3542969" y="4018775"/>
            <a:chExt cx="1620000" cy="1272496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2BD575B4-51DF-7F29-B404-72BB3C93A01A}"/>
                </a:ext>
              </a:extLst>
            </p:cNvPr>
            <p:cNvSpPr/>
            <p:nvPr/>
          </p:nvSpPr>
          <p:spPr>
            <a:xfrm>
              <a:off x="3596265" y="4018775"/>
              <a:ext cx="1513408" cy="793079"/>
            </a:xfrm>
            <a:prstGeom prst="roundRect">
              <a:avLst/>
            </a:prstGeom>
            <a:solidFill>
              <a:srgbClr val="E6EB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9" name="사각형: 둥근 모서리 18">
              <a:extLst>
                <a:ext uri="{FF2B5EF4-FFF2-40B4-BE49-F238E27FC236}">
                  <a16:creationId xmlns:a16="http://schemas.microsoft.com/office/drawing/2014/main" id="{168CB4F0-5879-2AC0-2C9A-6F0A2B71193F}"/>
                </a:ext>
              </a:extLst>
            </p:cNvPr>
            <p:cNvSpPr/>
            <p:nvPr/>
          </p:nvSpPr>
          <p:spPr>
            <a:xfrm>
              <a:off x="3542969" y="5077437"/>
              <a:ext cx="1620000" cy="213834"/>
            </a:xfrm>
            <a:prstGeom prst="roundRect">
              <a:avLst>
                <a:gd name="adj" fmla="val 50000"/>
              </a:avLst>
            </a:prstGeom>
            <a:solidFill>
              <a:srgbClr val="6597E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18000" rIns="0" bIns="0" rtlCol="0" anchor="ctr"/>
            <a:lstStyle/>
            <a:p>
              <a:pPr algn="ctr">
                <a:buClr>
                  <a:prstClr val="white">
                    <a:lumMod val="50000"/>
                  </a:prstClr>
                </a:buClr>
              </a:pPr>
              <a:r>
                <a:rPr lang="ko-KR" altLang="en-US" sz="1050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데이터 수집 프로그램</a:t>
              </a:r>
            </a:p>
          </p:txBody>
        </p:sp>
        <p:pic>
          <p:nvPicPr>
            <p:cNvPr id="10" name="Picture 2" descr="Node.js 노드 개념 이해하기 자바스크립트 JavaScript 런타임 이벤트">
              <a:extLst>
                <a:ext uri="{FF2B5EF4-FFF2-40B4-BE49-F238E27FC236}">
                  <a16:creationId xmlns:a16="http://schemas.microsoft.com/office/drawing/2014/main" id="{3F9EB38E-DF83-7874-054E-D818D6013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600" y="4101130"/>
              <a:ext cx="1256738" cy="628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E4375F-D9AC-B93F-68E9-9DA605DBA160}"/>
              </a:ext>
            </a:extLst>
          </p:cNvPr>
          <p:cNvGrpSpPr/>
          <p:nvPr/>
        </p:nvGrpSpPr>
        <p:grpSpPr>
          <a:xfrm>
            <a:off x="8681602" y="2335459"/>
            <a:ext cx="915019" cy="1288015"/>
            <a:chOff x="3906108" y="5267423"/>
            <a:chExt cx="915019" cy="1288015"/>
          </a:xfrm>
        </p:grpSpPr>
        <p:pic>
          <p:nvPicPr>
            <p:cNvPr id="15" name="Picture 2" descr="Database | Bruker">
              <a:extLst>
                <a:ext uri="{FF2B5EF4-FFF2-40B4-BE49-F238E27FC236}">
                  <a16:creationId xmlns:a16="http://schemas.microsoft.com/office/drawing/2014/main" id="{50A7CC53-6634-54C4-98E0-16F81858A1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6108" y="5267423"/>
              <a:ext cx="915019" cy="915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335E7F2-4372-8A54-11C9-C5F49FF7018B}"/>
                </a:ext>
              </a:extLst>
            </p:cNvPr>
            <p:cNvSpPr/>
            <p:nvPr/>
          </p:nvSpPr>
          <p:spPr>
            <a:xfrm>
              <a:off x="4003617" y="6341604"/>
              <a:ext cx="720000" cy="213834"/>
            </a:xfrm>
            <a:prstGeom prst="roundRect">
              <a:avLst>
                <a:gd name="adj" fmla="val 50000"/>
              </a:avLst>
            </a:prstGeom>
            <a:solidFill>
              <a:srgbClr val="6597E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18000" rIns="0" bIns="0" rtlCol="0" anchor="ctr"/>
            <a:lstStyle/>
            <a:p>
              <a:pPr algn="ctr">
                <a:buClr>
                  <a:prstClr val="white">
                    <a:lumMod val="50000"/>
                  </a:prstClr>
                </a:buClr>
              </a:pPr>
              <a:r>
                <a:rPr lang="en-US" altLang="ko-KR" sz="1050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DB</a:t>
              </a:r>
              <a:endParaRPr lang="ko-KR" altLang="en-US" sz="105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30" name="그림 2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267ADF4-5B89-2CA9-2FDB-2E29EE444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93" y="3887787"/>
            <a:ext cx="2808312" cy="23521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72A0565-D351-4EDE-877C-E103C2416FFF}"/>
              </a:ext>
            </a:extLst>
          </p:cNvPr>
          <p:cNvGrpSpPr/>
          <p:nvPr/>
        </p:nvGrpSpPr>
        <p:grpSpPr>
          <a:xfrm>
            <a:off x="4870766" y="3836501"/>
            <a:ext cx="1201041" cy="862449"/>
            <a:chOff x="1002145" y="2713205"/>
            <a:chExt cx="2205512" cy="793523"/>
          </a:xfrm>
        </p:grpSpPr>
        <p:sp>
          <p:nvSpPr>
            <p:cNvPr id="6" name="모서리가 둥근 직사각형 98">
              <a:extLst>
                <a:ext uri="{FF2B5EF4-FFF2-40B4-BE49-F238E27FC236}">
                  <a16:creationId xmlns:a16="http://schemas.microsoft.com/office/drawing/2014/main" id="{364E3C21-8550-9C6A-B9B0-75823270EFEB}"/>
                </a:ext>
              </a:extLst>
            </p:cNvPr>
            <p:cNvSpPr/>
            <p:nvPr/>
          </p:nvSpPr>
          <p:spPr>
            <a:xfrm>
              <a:off x="1002145" y="2713205"/>
              <a:ext cx="2205512" cy="672383"/>
            </a:xfrm>
            <a:prstGeom prst="roundRect">
              <a:avLst>
                <a:gd name="adj" fmla="val 8695"/>
              </a:avLst>
            </a:prstGeom>
            <a:solidFill>
              <a:srgbClr val="C5DFF7"/>
            </a:solidFill>
            <a:ln>
              <a:noFill/>
            </a:ln>
            <a:effectLst>
              <a:outerShdw dist="19050" dir="5400000" algn="t" rotWithShape="0">
                <a:srgbClr val="AECCF8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23">
                <a:spcBef>
                  <a:spcPts val="135"/>
                </a:spcBef>
                <a:spcAft>
                  <a:spcPts val="510"/>
                </a:spcAft>
                <a:buClr>
                  <a:srgbClr val="0070C0"/>
                </a:buClr>
                <a:buSzPct val="120000"/>
              </a:pPr>
              <a:endParaRPr lang="ko-KR" altLang="en-US" sz="1200" kern="0" spc="-7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1" name="오른쪽 중괄호 616">
              <a:extLst>
                <a:ext uri="{FF2B5EF4-FFF2-40B4-BE49-F238E27FC236}">
                  <a16:creationId xmlns:a16="http://schemas.microsoft.com/office/drawing/2014/main" id="{FB536D5B-16FF-A912-9B48-2504E0A3E8AF}"/>
                </a:ext>
              </a:extLst>
            </p:cNvPr>
            <p:cNvSpPr/>
            <p:nvPr/>
          </p:nvSpPr>
          <p:spPr>
            <a:xfrm rot="5400000">
              <a:off x="1953711" y="2352946"/>
              <a:ext cx="304279" cy="2003285"/>
            </a:xfrm>
            <a:prstGeom prst="rightBrace">
              <a:avLst>
                <a:gd name="adj1" fmla="val 65856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n>
                  <a:solidFill>
                    <a:srgbClr val="6C6D6D">
                      <a:alpha val="0"/>
                    </a:srgb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2" name="모서리가 둥근 직사각형 100">
              <a:extLst>
                <a:ext uri="{FF2B5EF4-FFF2-40B4-BE49-F238E27FC236}">
                  <a16:creationId xmlns:a16="http://schemas.microsoft.com/office/drawing/2014/main" id="{D3BF6B02-1A1A-C53A-F609-23ABFAA4CC0D}"/>
                </a:ext>
              </a:extLst>
            </p:cNvPr>
            <p:cNvSpPr/>
            <p:nvPr/>
          </p:nvSpPr>
          <p:spPr>
            <a:xfrm>
              <a:off x="1044638" y="2963188"/>
              <a:ext cx="2122426" cy="396046"/>
            </a:xfrm>
            <a:prstGeom prst="roundRect">
              <a:avLst>
                <a:gd name="adj" fmla="val 113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endParaRPr lang="ko-KR" altLang="en-US" sz="1000" dirty="0">
                <a:ln>
                  <a:solidFill>
                    <a:srgbClr val="6C6D6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3" name="이등변 삼각형 620">
            <a:extLst>
              <a:ext uri="{FF2B5EF4-FFF2-40B4-BE49-F238E27FC236}">
                <a16:creationId xmlns:a16="http://schemas.microsoft.com/office/drawing/2014/main" id="{8D3AA457-3049-694E-A271-D61BF2A248A2}"/>
              </a:ext>
            </a:extLst>
          </p:cNvPr>
          <p:cNvSpPr/>
          <p:nvPr/>
        </p:nvSpPr>
        <p:spPr>
          <a:xfrm rot="10800000">
            <a:off x="5409509" y="4526950"/>
            <a:ext cx="92075" cy="54659"/>
          </a:xfrm>
          <a:prstGeom prst="triangle">
            <a:avLst/>
          </a:prstGeom>
          <a:solidFill>
            <a:srgbClr val="236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BA929F-7E33-7BA4-FEDC-5A4760AED9BB}"/>
              </a:ext>
            </a:extLst>
          </p:cNvPr>
          <p:cNvSpPr/>
          <p:nvPr/>
        </p:nvSpPr>
        <p:spPr>
          <a:xfrm>
            <a:off x="5052386" y="3846682"/>
            <a:ext cx="1042283" cy="246221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lang="en-US" altLang="ko-KR" sz="1000" b="1" spc="-80" dirty="0">
                <a:ln>
                  <a:solidFill>
                    <a:srgbClr val="799BC1">
                      <a:alpha val="0"/>
                    </a:srgbClr>
                  </a:solidFill>
                </a:ln>
                <a:solidFill>
                  <a:srgbClr val="03448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API </a:t>
            </a:r>
            <a:r>
              <a:rPr lang="ko-KR" altLang="en-US" sz="1000" b="1" spc="-80" dirty="0">
                <a:ln>
                  <a:solidFill>
                    <a:srgbClr val="799BC1">
                      <a:alpha val="0"/>
                    </a:srgbClr>
                  </a:solidFill>
                </a:ln>
                <a:solidFill>
                  <a:srgbClr val="03448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수집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5EBA7-6AC3-3FB5-975F-89972F8045BA}"/>
              </a:ext>
            </a:extLst>
          </p:cNvPr>
          <p:cNvSpPr/>
          <p:nvPr/>
        </p:nvSpPr>
        <p:spPr>
          <a:xfrm>
            <a:off x="4898127" y="4206196"/>
            <a:ext cx="1200297" cy="233397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/>
          <a:p>
            <a:pPr marL="44450" indent="-44450">
              <a:lnSpc>
                <a:spcPts val="1100"/>
              </a:lnSpc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Arial" panose="020B0604020202020204" pitchFamily="34" charset="0"/>
              <a:buChar char="•"/>
              <a:tabLst>
                <a:tab pos="419100" algn="l"/>
              </a:tabLst>
              <a:defRPr/>
            </a:pPr>
            <a:r>
              <a:rPr lang="ko-KR" altLang="en-US" sz="800" spc="-30" dirty="0">
                <a:ln>
                  <a:solidFill>
                    <a:srgbClr val="4C5E78">
                      <a:alpha val="0"/>
                    </a:srgb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800" spc="-30" dirty="0">
                <a:ln>
                  <a:solidFill>
                    <a:srgbClr val="4C5E78">
                      <a:alpha val="0"/>
                    </a:srgb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API </a:t>
            </a:r>
            <a:r>
              <a:rPr lang="ko-KR" altLang="en-US" sz="800" spc="-30" dirty="0">
                <a:ln>
                  <a:solidFill>
                    <a:srgbClr val="4C5E78">
                      <a:alpha val="0"/>
                    </a:srgb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수집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1AC0DCD-FBFB-426C-537D-7EBE4DEF045A}"/>
              </a:ext>
            </a:extLst>
          </p:cNvPr>
          <p:cNvGrpSpPr/>
          <p:nvPr/>
        </p:nvGrpSpPr>
        <p:grpSpPr>
          <a:xfrm>
            <a:off x="4870766" y="4702490"/>
            <a:ext cx="1201041" cy="862449"/>
            <a:chOff x="4602256" y="3444507"/>
            <a:chExt cx="1704789" cy="72138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E205B7E-579C-CA79-6A26-94C89D180A34}"/>
                </a:ext>
              </a:extLst>
            </p:cNvPr>
            <p:cNvGrpSpPr/>
            <p:nvPr/>
          </p:nvGrpSpPr>
          <p:grpSpPr>
            <a:xfrm>
              <a:off x="4602256" y="3444507"/>
              <a:ext cx="1704789" cy="721385"/>
              <a:chOff x="1002145" y="2713205"/>
              <a:chExt cx="2205512" cy="793523"/>
            </a:xfrm>
          </p:grpSpPr>
          <p:sp>
            <p:nvSpPr>
              <p:cNvPr id="26" name="모서리가 둥근 직사각형 98">
                <a:extLst>
                  <a:ext uri="{FF2B5EF4-FFF2-40B4-BE49-F238E27FC236}">
                    <a16:creationId xmlns:a16="http://schemas.microsoft.com/office/drawing/2014/main" id="{4F1C06FB-D239-716B-0BE2-35535452192D}"/>
                  </a:ext>
                </a:extLst>
              </p:cNvPr>
              <p:cNvSpPr/>
              <p:nvPr/>
            </p:nvSpPr>
            <p:spPr>
              <a:xfrm>
                <a:off x="1002145" y="2713205"/>
                <a:ext cx="2205512" cy="672383"/>
              </a:xfrm>
              <a:prstGeom prst="roundRect">
                <a:avLst>
                  <a:gd name="adj" fmla="val 8695"/>
                </a:avLst>
              </a:prstGeom>
              <a:solidFill>
                <a:srgbClr val="C5DFF7"/>
              </a:solidFill>
              <a:ln>
                <a:noFill/>
              </a:ln>
              <a:effectLst>
                <a:outerShdw dist="19050" dir="5400000" algn="t" rotWithShape="0">
                  <a:srgbClr val="AECCF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23">
                  <a:spcBef>
                    <a:spcPts val="135"/>
                  </a:spcBef>
                  <a:spcAft>
                    <a:spcPts val="510"/>
                  </a:spcAft>
                  <a:buClr>
                    <a:srgbClr val="0070C0"/>
                  </a:buClr>
                  <a:buSzPct val="120000"/>
                </a:pPr>
                <a:endParaRPr lang="ko-KR" altLang="en-US" sz="1200" kern="0" spc="-7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7" name="오른쪽 중괄호 630">
                <a:extLst>
                  <a:ext uri="{FF2B5EF4-FFF2-40B4-BE49-F238E27FC236}">
                    <a16:creationId xmlns:a16="http://schemas.microsoft.com/office/drawing/2014/main" id="{6579DBA6-9842-6435-D2E5-87FF8F511267}"/>
                  </a:ext>
                </a:extLst>
              </p:cNvPr>
              <p:cNvSpPr/>
              <p:nvPr/>
            </p:nvSpPr>
            <p:spPr>
              <a:xfrm rot="5400000">
                <a:off x="1953711" y="2352946"/>
                <a:ext cx="304279" cy="2003285"/>
              </a:xfrm>
              <a:prstGeom prst="rightBrace">
                <a:avLst>
                  <a:gd name="adj1" fmla="val 65856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n>
                    <a:solidFill>
                      <a:srgbClr val="6C6D6D">
                        <a:alpha val="0"/>
                      </a:srgb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8" name="모서리가 둥근 직사각형 100">
                <a:extLst>
                  <a:ext uri="{FF2B5EF4-FFF2-40B4-BE49-F238E27FC236}">
                    <a16:creationId xmlns:a16="http://schemas.microsoft.com/office/drawing/2014/main" id="{CDA86E58-369E-D108-6B2D-0F90C05C76C3}"/>
                  </a:ext>
                </a:extLst>
              </p:cNvPr>
              <p:cNvSpPr/>
              <p:nvPr/>
            </p:nvSpPr>
            <p:spPr>
              <a:xfrm>
                <a:off x="1044638" y="2963188"/>
                <a:ext cx="2122426" cy="396046"/>
              </a:xfrm>
              <a:prstGeom prst="roundRect">
                <a:avLst>
                  <a:gd name="adj" fmla="val 113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endParaRPr lang="ko-KR" altLang="en-US" sz="1000" dirty="0">
                  <a:ln>
                    <a:solidFill>
                      <a:srgbClr val="6C6D6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sp>
          <p:nvSpPr>
            <p:cNvPr id="25" name="이등변 삼각형 628">
              <a:extLst>
                <a:ext uri="{FF2B5EF4-FFF2-40B4-BE49-F238E27FC236}">
                  <a16:creationId xmlns:a16="http://schemas.microsoft.com/office/drawing/2014/main" id="{376ED8C1-8ADA-A875-F988-287D79FF897C}"/>
                </a:ext>
              </a:extLst>
            </p:cNvPr>
            <p:cNvSpPr/>
            <p:nvPr/>
          </p:nvSpPr>
          <p:spPr>
            <a:xfrm rot="10800000">
              <a:off x="5389661" y="4022025"/>
              <a:ext cx="130694" cy="45719"/>
            </a:xfrm>
            <a:prstGeom prst="triangle">
              <a:avLst/>
            </a:prstGeom>
            <a:solidFill>
              <a:srgbClr val="2368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C82C098-9717-3FE4-19BA-9E10B51780F5}"/>
              </a:ext>
            </a:extLst>
          </p:cNvPr>
          <p:cNvSpPr/>
          <p:nvPr/>
        </p:nvSpPr>
        <p:spPr>
          <a:xfrm>
            <a:off x="5048756" y="4704892"/>
            <a:ext cx="1050723" cy="261610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lang="ko-KR" altLang="en-US" sz="1000" b="1" spc="-80" dirty="0">
                <a:ln>
                  <a:solidFill>
                    <a:srgbClr val="799BC1">
                      <a:alpha val="0"/>
                    </a:srgbClr>
                  </a:solidFill>
                </a:ln>
                <a:solidFill>
                  <a:srgbClr val="03448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수집 데이터 저장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C97B19-D5AD-E698-4440-47A672DBE168}"/>
              </a:ext>
            </a:extLst>
          </p:cNvPr>
          <p:cNvSpPr/>
          <p:nvPr/>
        </p:nvSpPr>
        <p:spPr>
          <a:xfrm>
            <a:off x="4898126" y="5054155"/>
            <a:ext cx="1042283" cy="233397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/>
          <a:p>
            <a:pPr marL="44450" indent="-44450">
              <a:lnSpc>
                <a:spcPts val="1100"/>
              </a:lnSpc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Arial" panose="020B0604020202020204" pitchFamily="34" charset="0"/>
              <a:buChar char="•"/>
              <a:tabLst>
                <a:tab pos="419100" algn="l"/>
              </a:tabLst>
              <a:defRPr/>
            </a:pPr>
            <a:r>
              <a:rPr lang="ko-KR" altLang="en-US" sz="800" spc="-30" dirty="0">
                <a:ln>
                  <a:solidFill>
                    <a:srgbClr val="4C5E78">
                      <a:alpha val="0"/>
                    </a:srgb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800" spc="-30" dirty="0">
                <a:ln>
                  <a:solidFill>
                    <a:srgbClr val="4C5E78">
                      <a:alpha val="0"/>
                    </a:srgb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</a:t>
            </a:r>
            <a:r>
              <a:rPr lang="ko-KR" altLang="en-US" sz="800" spc="-30" dirty="0">
                <a:ln>
                  <a:solidFill>
                    <a:srgbClr val="4C5E78">
                      <a:alpha val="0"/>
                    </a:srgb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 데이터 저장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E1E21C5-38FC-ADAE-CF95-4ABBB6D1098E}"/>
              </a:ext>
            </a:extLst>
          </p:cNvPr>
          <p:cNvGrpSpPr/>
          <p:nvPr/>
        </p:nvGrpSpPr>
        <p:grpSpPr>
          <a:xfrm>
            <a:off x="4870766" y="5568481"/>
            <a:ext cx="1201041" cy="862449"/>
            <a:chOff x="4602256" y="3444507"/>
            <a:chExt cx="1704789" cy="72138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26F9771-EC91-4E2F-4ADD-5C20F5C98BCE}"/>
                </a:ext>
              </a:extLst>
            </p:cNvPr>
            <p:cNvGrpSpPr/>
            <p:nvPr/>
          </p:nvGrpSpPr>
          <p:grpSpPr>
            <a:xfrm>
              <a:off x="4602256" y="3444507"/>
              <a:ext cx="1704789" cy="721385"/>
              <a:chOff x="1002145" y="2713205"/>
              <a:chExt cx="2205512" cy="793523"/>
            </a:xfrm>
          </p:grpSpPr>
          <p:sp>
            <p:nvSpPr>
              <p:cNvPr id="35" name="모서리가 둥근 직사각형 98">
                <a:extLst>
                  <a:ext uri="{FF2B5EF4-FFF2-40B4-BE49-F238E27FC236}">
                    <a16:creationId xmlns:a16="http://schemas.microsoft.com/office/drawing/2014/main" id="{BA36765E-C74E-FCF6-B7FE-BF7A8AFE4AE6}"/>
                  </a:ext>
                </a:extLst>
              </p:cNvPr>
              <p:cNvSpPr/>
              <p:nvPr/>
            </p:nvSpPr>
            <p:spPr>
              <a:xfrm>
                <a:off x="1002145" y="2713205"/>
                <a:ext cx="2205512" cy="672383"/>
              </a:xfrm>
              <a:prstGeom prst="roundRect">
                <a:avLst>
                  <a:gd name="adj" fmla="val 8695"/>
                </a:avLst>
              </a:prstGeom>
              <a:solidFill>
                <a:srgbClr val="C5DFF7"/>
              </a:solidFill>
              <a:ln>
                <a:noFill/>
              </a:ln>
              <a:effectLst>
                <a:outerShdw dist="19050" dir="5400000" algn="t" rotWithShape="0">
                  <a:srgbClr val="AECCF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23">
                  <a:spcBef>
                    <a:spcPts val="135"/>
                  </a:spcBef>
                  <a:spcAft>
                    <a:spcPts val="510"/>
                  </a:spcAft>
                  <a:buClr>
                    <a:srgbClr val="0070C0"/>
                  </a:buClr>
                  <a:buSzPct val="120000"/>
                </a:pPr>
                <a:endParaRPr lang="ko-KR" altLang="en-US" sz="1200" kern="0" spc="-7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36" name="오른쪽 중괄호 639">
                <a:extLst>
                  <a:ext uri="{FF2B5EF4-FFF2-40B4-BE49-F238E27FC236}">
                    <a16:creationId xmlns:a16="http://schemas.microsoft.com/office/drawing/2014/main" id="{B2B70589-48CC-6440-ECF4-968250C1C579}"/>
                  </a:ext>
                </a:extLst>
              </p:cNvPr>
              <p:cNvSpPr/>
              <p:nvPr/>
            </p:nvSpPr>
            <p:spPr>
              <a:xfrm rot="5400000">
                <a:off x="1953711" y="2352946"/>
                <a:ext cx="304279" cy="2003285"/>
              </a:xfrm>
              <a:prstGeom prst="rightBrace">
                <a:avLst>
                  <a:gd name="adj1" fmla="val 65856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n>
                    <a:solidFill>
                      <a:srgbClr val="6C6D6D">
                        <a:alpha val="0"/>
                      </a:srgb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37" name="모서리가 둥근 직사각형 100">
                <a:extLst>
                  <a:ext uri="{FF2B5EF4-FFF2-40B4-BE49-F238E27FC236}">
                    <a16:creationId xmlns:a16="http://schemas.microsoft.com/office/drawing/2014/main" id="{355F671C-5E85-3D09-2CB3-C8216352D80F}"/>
                  </a:ext>
                </a:extLst>
              </p:cNvPr>
              <p:cNvSpPr/>
              <p:nvPr/>
            </p:nvSpPr>
            <p:spPr>
              <a:xfrm>
                <a:off x="1044638" y="2963188"/>
                <a:ext cx="2122426" cy="396046"/>
              </a:xfrm>
              <a:prstGeom prst="roundRect">
                <a:avLst>
                  <a:gd name="adj" fmla="val 113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endParaRPr lang="ko-KR" altLang="en-US" sz="1000" dirty="0">
                  <a:ln>
                    <a:solidFill>
                      <a:srgbClr val="6C6D6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sp>
          <p:nvSpPr>
            <p:cNvPr id="34" name="이등변 삼각형 637">
              <a:extLst>
                <a:ext uri="{FF2B5EF4-FFF2-40B4-BE49-F238E27FC236}">
                  <a16:creationId xmlns:a16="http://schemas.microsoft.com/office/drawing/2014/main" id="{C0D74FB1-60BE-9675-7E95-56909A22C68B}"/>
                </a:ext>
              </a:extLst>
            </p:cNvPr>
            <p:cNvSpPr/>
            <p:nvPr/>
          </p:nvSpPr>
          <p:spPr>
            <a:xfrm rot="10800000">
              <a:off x="5389661" y="4022025"/>
              <a:ext cx="130694" cy="45719"/>
            </a:xfrm>
            <a:prstGeom prst="triangle">
              <a:avLst/>
            </a:prstGeom>
            <a:solidFill>
              <a:srgbClr val="2368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3D5844-81F9-645E-8C8F-1159483E29B8}"/>
              </a:ext>
            </a:extLst>
          </p:cNvPr>
          <p:cNvSpPr/>
          <p:nvPr/>
        </p:nvSpPr>
        <p:spPr>
          <a:xfrm>
            <a:off x="4999740" y="5589656"/>
            <a:ext cx="1151139" cy="246221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lang="ko-KR" altLang="en-US" sz="1000" b="1" spc="-80" dirty="0">
                <a:ln>
                  <a:solidFill>
                    <a:srgbClr val="799BC1">
                      <a:alpha val="0"/>
                    </a:srgbClr>
                  </a:solidFill>
                </a:ln>
                <a:solidFill>
                  <a:srgbClr val="03448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기존 데이터 매칭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4CEEE1-0157-E5A0-636A-E5EFC2070AC2}"/>
              </a:ext>
            </a:extLst>
          </p:cNvPr>
          <p:cNvSpPr/>
          <p:nvPr/>
        </p:nvSpPr>
        <p:spPr>
          <a:xfrm>
            <a:off x="4898126" y="5849615"/>
            <a:ext cx="1042283" cy="374461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/>
          <a:p>
            <a:pPr marL="44450" indent="-44450">
              <a:lnSpc>
                <a:spcPts val="1100"/>
              </a:lnSpc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Arial" panose="020B0604020202020204" pitchFamily="34" charset="0"/>
              <a:buChar char="•"/>
              <a:tabLst>
                <a:tab pos="419100" algn="l"/>
              </a:tabLst>
              <a:defRPr/>
            </a:pPr>
            <a:r>
              <a:rPr lang="ko-KR" altLang="en-US" sz="800" spc="-30" dirty="0">
                <a:ln>
                  <a:solidFill>
                    <a:srgbClr val="4C5E78">
                      <a:alpha val="0"/>
                    </a:srgb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인공위성 </a:t>
            </a:r>
            <a:r>
              <a:rPr lang="en-US" altLang="ko-KR" sz="800" spc="-30" dirty="0">
                <a:ln>
                  <a:solidFill>
                    <a:srgbClr val="4C5E78">
                      <a:alpha val="0"/>
                    </a:srgb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key </a:t>
            </a:r>
            <a:r>
              <a:rPr lang="ko-KR" altLang="en-US" sz="800" spc="-30" dirty="0">
                <a:ln>
                  <a:solidFill>
                    <a:srgbClr val="4C5E78">
                      <a:alpha val="0"/>
                    </a:srgb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값으로 분류</a:t>
            </a:r>
          </a:p>
        </p:txBody>
      </p:sp>
      <p:sp>
        <p:nvSpPr>
          <p:cNvPr id="53" name="자유형 83">
            <a:extLst>
              <a:ext uri="{FF2B5EF4-FFF2-40B4-BE49-F238E27FC236}">
                <a16:creationId xmlns:a16="http://schemas.microsoft.com/office/drawing/2014/main" id="{1178C18C-B767-2C97-D567-B639B3E6AEE9}"/>
              </a:ext>
            </a:extLst>
          </p:cNvPr>
          <p:cNvSpPr>
            <a:spLocks/>
          </p:cNvSpPr>
          <p:nvPr/>
        </p:nvSpPr>
        <p:spPr bwMode="auto">
          <a:xfrm flipV="1">
            <a:off x="4951327" y="3833429"/>
            <a:ext cx="206748" cy="208735"/>
          </a:xfrm>
          <a:custGeom>
            <a:avLst/>
            <a:gdLst>
              <a:gd name="connsiteX0" fmla="*/ 0 w 424782"/>
              <a:gd name="connsiteY0" fmla="*/ 210402 h 210402"/>
              <a:gd name="connsiteX1" fmla="*/ 905 w 424782"/>
              <a:gd name="connsiteY1" fmla="*/ 210402 h 210402"/>
              <a:gd name="connsiteX2" fmla="*/ 424782 w 424782"/>
              <a:gd name="connsiteY2" fmla="*/ 210402 h 210402"/>
              <a:gd name="connsiteX3" fmla="*/ 312047 w 424782"/>
              <a:gd name="connsiteY3" fmla="*/ 99051 h 210402"/>
              <a:gd name="connsiteX4" fmla="*/ 100668 w 424782"/>
              <a:gd name="connsiteY4" fmla="*/ 226 h 210402"/>
              <a:gd name="connsiteX5" fmla="*/ 0 w 424782"/>
              <a:gd name="connsiteY5" fmla="*/ 226 h 210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782" h="210402">
                <a:moveTo>
                  <a:pt x="0" y="210402"/>
                </a:moveTo>
                <a:lnTo>
                  <a:pt x="905" y="210402"/>
                </a:lnTo>
                <a:cubicBezTo>
                  <a:pt x="424782" y="210402"/>
                  <a:pt x="424782" y="210402"/>
                  <a:pt x="424782" y="210402"/>
                </a:cubicBezTo>
                <a:cubicBezTo>
                  <a:pt x="424782" y="210402"/>
                  <a:pt x="362778" y="207618"/>
                  <a:pt x="312047" y="99051"/>
                </a:cubicBezTo>
                <a:cubicBezTo>
                  <a:pt x="262725" y="-9517"/>
                  <a:pt x="192266" y="226"/>
                  <a:pt x="100668" y="226"/>
                </a:cubicBezTo>
                <a:lnTo>
                  <a:pt x="0" y="226"/>
                </a:lnTo>
                <a:close/>
              </a:path>
            </a:pathLst>
          </a:custGeom>
          <a:solidFill>
            <a:srgbClr val="298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ko-KR" altLang="en-US" sz="400" spc="-29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4" name="한쪽 모서리가 둥근 사각형 84">
            <a:extLst>
              <a:ext uri="{FF2B5EF4-FFF2-40B4-BE49-F238E27FC236}">
                <a16:creationId xmlns:a16="http://schemas.microsoft.com/office/drawing/2014/main" id="{649437F0-6ABD-71F0-4D38-9828B34C036A}"/>
              </a:ext>
            </a:extLst>
          </p:cNvPr>
          <p:cNvSpPr/>
          <p:nvPr/>
        </p:nvSpPr>
        <p:spPr>
          <a:xfrm flipH="1">
            <a:off x="4832647" y="3833430"/>
            <a:ext cx="142465" cy="209720"/>
          </a:xfrm>
          <a:prstGeom prst="round1Rect">
            <a:avLst>
              <a:gd name="adj" fmla="val 31432"/>
            </a:avLst>
          </a:prstGeom>
          <a:solidFill>
            <a:srgbClr val="298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ko-KR" altLang="en-US" sz="400" spc="-29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5" name="직각 삼각형 220">
            <a:extLst>
              <a:ext uri="{FF2B5EF4-FFF2-40B4-BE49-F238E27FC236}">
                <a16:creationId xmlns:a16="http://schemas.microsoft.com/office/drawing/2014/main" id="{58A1244F-12D7-3BFB-54D0-7A767AABE725}"/>
              </a:ext>
            </a:extLst>
          </p:cNvPr>
          <p:cNvSpPr/>
          <p:nvPr/>
        </p:nvSpPr>
        <p:spPr>
          <a:xfrm rot="16200000" flipH="1">
            <a:off x="4824128" y="4052636"/>
            <a:ext cx="66302" cy="45719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6" name="자유형 83">
            <a:extLst>
              <a:ext uri="{FF2B5EF4-FFF2-40B4-BE49-F238E27FC236}">
                <a16:creationId xmlns:a16="http://schemas.microsoft.com/office/drawing/2014/main" id="{11F43005-CA1C-F2F0-B4C8-C07162B2B94F}"/>
              </a:ext>
            </a:extLst>
          </p:cNvPr>
          <p:cNvSpPr>
            <a:spLocks/>
          </p:cNvSpPr>
          <p:nvPr/>
        </p:nvSpPr>
        <p:spPr bwMode="auto">
          <a:xfrm flipV="1">
            <a:off x="4951327" y="4698970"/>
            <a:ext cx="206748" cy="208735"/>
          </a:xfrm>
          <a:custGeom>
            <a:avLst/>
            <a:gdLst>
              <a:gd name="connsiteX0" fmla="*/ 0 w 424782"/>
              <a:gd name="connsiteY0" fmla="*/ 210402 h 210402"/>
              <a:gd name="connsiteX1" fmla="*/ 905 w 424782"/>
              <a:gd name="connsiteY1" fmla="*/ 210402 h 210402"/>
              <a:gd name="connsiteX2" fmla="*/ 424782 w 424782"/>
              <a:gd name="connsiteY2" fmla="*/ 210402 h 210402"/>
              <a:gd name="connsiteX3" fmla="*/ 312047 w 424782"/>
              <a:gd name="connsiteY3" fmla="*/ 99051 h 210402"/>
              <a:gd name="connsiteX4" fmla="*/ 100668 w 424782"/>
              <a:gd name="connsiteY4" fmla="*/ 226 h 210402"/>
              <a:gd name="connsiteX5" fmla="*/ 0 w 424782"/>
              <a:gd name="connsiteY5" fmla="*/ 226 h 210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782" h="210402">
                <a:moveTo>
                  <a:pt x="0" y="210402"/>
                </a:moveTo>
                <a:lnTo>
                  <a:pt x="905" y="210402"/>
                </a:lnTo>
                <a:cubicBezTo>
                  <a:pt x="424782" y="210402"/>
                  <a:pt x="424782" y="210402"/>
                  <a:pt x="424782" y="210402"/>
                </a:cubicBezTo>
                <a:cubicBezTo>
                  <a:pt x="424782" y="210402"/>
                  <a:pt x="362778" y="207618"/>
                  <a:pt x="312047" y="99051"/>
                </a:cubicBezTo>
                <a:cubicBezTo>
                  <a:pt x="262725" y="-9517"/>
                  <a:pt x="192266" y="226"/>
                  <a:pt x="100668" y="226"/>
                </a:cubicBezTo>
                <a:lnTo>
                  <a:pt x="0" y="226"/>
                </a:lnTo>
                <a:close/>
              </a:path>
            </a:pathLst>
          </a:custGeom>
          <a:solidFill>
            <a:srgbClr val="298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ko-KR" altLang="en-US" sz="400" spc="-29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7" name="한쪽 모서리가 둥근 사각형 84">
            <a:extLst>
              <a:ext uri="{FF2B5EF4-FFF2-40B4-BE49-F238E27FC236}">
                <a16:creationId xmlns:a16="http://schemas.microsoft.com/office/drawing/2014/main" id="{ED7E2E49-B46B-D0A6-8152-A9F6693B4272}"/>
              </a:ext>
            </a:extLst>
          </p:cNvPr>
          <p:cNvSpPr/>
          <p:nvPr/>
        </p:nvSpPr>
        <p:spPr>
          <a:xfrm flipH="1">
            <a:off x="4832647" y="4698971"/>
            <a:ext cx="142465" cy="209720"/>
          </a:xfrm>
          <a:prstGeom prst="round1Rect">
            <a:avLst>
              <a:gd name="adj" fmla="val 31432"/>
            </a:avLst>
          </a:prstGeom>
          <a:solidFill>
            <a:srgbClr val="298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ko-KR" altLang="en-US" sz="400" spc="-29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703842F-8B01-53F7-D93C-0373762D1C0E}"/>
              </a:ext>
            </a:extLst>
          </p:cNvPr>
          <p:cNvSpPr/>
          <p:nvPr/>
        </p:nvSpPr>
        <p:spPr>
          <a:xfrm>
            <a:off x="4800721" y="4686662"/>
            <a:ext cx="376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ollehche_v2" panose="02020603020101020101" pitchFamily="18" charset="-127"/>
              </a:rPr>
              <a:t>02</a:t>
            </a:r>
            <a:endParaRPr lang="ko-KR" altLang="en-US" sz="10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ollehche_v2" panose="02020603020101020101" pitchFamily="18" charset="-127"/>
            </a:endParaRPr>
          </a:p>
        </p:txBody>
      </p:sp>
      <p:sp>
        <p:nvSpPr>
          <p:cNvPr id="59" name="직각 삼각형 227">
            <a:extLst>
              <a:ext uri="{FF2B5EF4-FFF2-40B4-BE49-F238E27FC236}">
                <a16:creationId xmlns:a16="http://schemas.microsoft.com/office/drawing/2014/main" id="{1F5D6F04-6FEB-F505-8365-05E20BC2C3C6}"/>
              </a:ext>
            </a:extLst>
          </p:cNvPr>
          <p:cNvSpPr/>
          <p:nvPr/>
        </p:nvSpPr>
        <p:spPr>
          <a:xfrm rot="16200000" flipH="1">
            <a:off x="4824128" y="4918177"/>
            <a:ext cx="66302" cy="45719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0" name="자유형 83">
            <a:extLst>
              <a:ext uri="{FF2B5EF4-FFF2-40B4-BE49-F238E27FC236}">
                <a16:creationId xmlns:a16="http://schemas.microsoft.com/office/drawing/2014/main" id="{65A66B9D-4465-B32F-EEBC-34ECCA990CBB}"/>
              </a:ext>
            </a:extLst>
          </p:cNvPr>
          <p:cNvSpPr>
            <a:spLocks/>
          </p:cNvSpPr>
          <p:nvPr/>
        </p:nvSpPr>
        <p:spPr bwMode="auto">
          <a:xfrm flipV="1">
            <a:off x="4951327" y="5564512"/>
            <a:ext cx="206748" cy="208735"/>
          </a:xfrm>
          <a:custGeom>
            <a:avLst/>
            <a:gdLst>
              <a:gd name="connsiteX0" fmla="*/ 0 w 424782"/>
              <a:gd name="connsiteY0" fmla="*/ 210402 h 210402"/>
              <a:gd name="connsiteX1" fmla="*/ 905 w 424782"/>
              <a:gd name="connsiteY1" fmla="*/ 210402 h 210402"/>
              <a:gd name="connsiteX2" fmla="*/ 424782 w 424782"/>
              <a:gd name="connsiteY2" fmla="*/ 210402 h 210402"/>
              <a:gd name="connsiteX3" fmla="*/ 312047 w 424782"/>
              <a:gd name="connsiteY3" fmla="*/ 99051 h 210402"/>
              <a:gd name="connsiteX4" fmla="*/ 100668 w 424782"/>
              <a:gd name="connsiteY4" fmla="*/ 226 h 210402"/>
              <a:gd name="connsiteX5" fmla="*/ 0 w 424782"/>
              <a:gd name="connsiteY5" fmla="*/ 226 h 210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782" h="210402">
                <a:moveTo>
                  <a:pt x="0" y="210402"/>
                </a:moveTo>
                <a:lnTo>
                  <a:pt x="905" y="210402"/>
                </a:lnTo>
                <a:cubicBezTo>
                  <a:pt x="424782" y="210402"/>
                  <a:pt x="424782" y="210402"/>
                  <a:pt x="424782" y="210402"/>
                </a:cubicBezTo>
                <a:cubicBezTo>
                  <a:pt x="424782" y="210402"/>
                  <a:pt x="362778" y="207618"/>
                  <a:pt x="312047" y="99051"/>
                </a:cubicBezTo>
                <a:cubicBezTo>
                  <a:pt x="262725" y="-9517"/>
                  <a:pt x="192266" y="226"/>
                  <a:pt x="100668" y="226"/>
                </a:cubicBezTo>
                <a:lnTo>
                  <a:pt x="0" y="226"/>
                </a:lnTo>
                <a:close/>
              </a:path>
            </a:pathLst>
          </a:custGeom>
          <a:solidFill>
            <a:srgbClr val="298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ko-KR" altLang="en-US" sz="400" spc="-29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1" name="한쪽 모서리가 둥근 사각형 84">
            <a:extLst>
              <a:ext uri="{FF2B5EF4-FFF2-40B4-BE49-F238E27FC236}">
                <a16:creationId xmlns:a16="http://schemas.microsoft.com/office/drawing/2014/main" id="{60F85F24-E7F4-3795-C065-BFBC41D4DCA6}"/>
              </a:ext>
            </a:extLst>
          </p:cNvPr>
          <p:cNvSpPr/>
          <p:nvPr/>
        </p:nvSpPr>
        <p:spPr>
          <a:xfrm flipH="1">
            <a:off x="4832647" y="5564513"/>
            <a:ext cx="142465" cy="209720"/>
          </a:xfrm>
          <a:prstGeom prst="round1Rect">
            <a:avLst>
              <a:gd name="adj" fmla="val 31432"/>
            </a:avLst>
          </a:prstGeom>
          <a:solidFill>
            <a:srgbClr val="298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ko-KR" altLang="en-US" sz="400" spc="-29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357C5F-2657-94F8-37B7-67794384E3BA}"/>
              </a:ext>
            </a:extLst>
          </p:cNvPr>
          <p:cNvSpPr/>
          <p:nvPr/>
        </p:nvSpPr>
        <p:spPr>
          <a:xfrm>
            <a:off x="4800721" y="5530779"/>
            <a:ext cx="3766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ollehche_v2" panose="02020603020101020101" pitchFamily="18" charset="-127"/>
              </a:rPr>
              <a:t>03</a:t>
            </a:r>
            <a:endParaRPr lang="ko-KR" altLang="en-US" sz="10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ollehche_v2" panose="02020603020101020101" pitchFamily="18" charset="-127"/>
            </a:endParaRPr>
          </a:p>
        </p:txBody>
      </p:sp>
      <p:sp>
        <p:nvSpPr>
          <p:cNvPr id="63" name="직각 삼각형 232">
            <a:extLst>
              <a:ext uri="{FF2B5EF4-FFF2-40B4-BE49-F238E27FC236}">
                <a16:creationId xmlns:a16="http://schemas.microsoft.com/office/drawing/2014/main" id="{F6D658A8-5223-2132-B671-23E07D0E59F6}"/>
              </a:ext>
            </a:extLst>
          </p:cNvPr>
          <p:cNvSpPr/>
          <p:nvPr/>
        </p:nvSpPr>
        <p:spPr>
          <a:xfrm rot="16200000" flipH="1">
            <a:off x="4824128" y="5783718"/>
            <a:ext cx="66302" cy="45719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760FEA1-4A48-F07F-F4A4-FEA290846583}"/>
              </a:ext>
            </a:extLst>
          </p:cNvPr>
          <p:cNvSpPr/>
          <p:nvPr/>
        </p:nvSpPr>
        <p:spPr>
          <a:xfrm>
            <a:off x="4800720" y="3815998"/>
            <a:ext cx="3486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ollehche_v2" panose="02020603020101020101" pitchFamily="18" charset="-127"/>
              </a:rPr>
              <a:t>01</a:t>
            </a:r>
            <a:endParaRPr lang="ko-KR" altLang="en-US" sz="10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ollehche_v2" panose="02020603020101020101" pitchFamily="18" charset="-127"/>
            </a:endParaRPr>
          </a:p>
        </p:txBody>
      </p:sp>
      <p:sp>
        <p:nvSpPr>
          <p:cNvPr id="201" name="슬라이드 번호 개체 틀 5">
            <a:extLst>
              <a:ext uri="{FF2B5EF4-FFF2-40B4-BE49-F238E27FC236}">
                <a16:creationId xmlns:a16="http://schemas.microsoft.com/office/drawing/2014/main" id="{3067F44F-AB8A-7CF8-F755-2B3DEE026901}"/>
              </a:ext>
            </a:extLst>
          </p:cNvPr>
          <p:cNvSpPr txBox="1">
            <a:spLocks/>
          </p:cNvSpPr>
          <p:nvPr/>
        </p:nvSpPr>
        <p:spPr>
          <a:xfrm>
            <a:off x="5197476" y="7313128"/>
            <a:ext cx="512762" cy="200994"/>
          </a:xfrm>
          <a:prstGeom prst="roundRect">
            <a:avLst>
              <a:gd name="adj" fmla="val 50000"/>
            </a:avLst>
          </a:prstGeom>
          <a:solidFill>
            <a:srgbClr val="EAEAEA"/>
          </a:solidFill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-9-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17FB28E-B5F0-33FE-6A81-CBEBBBAA4BD9}"/>
              </a:ext>
            </a:extLst>
          </p:cNvPr>
          <p:cNvGrpSpPr/>
          <p:nvPr/>
        </p:nvGrpSpPr>
        <p:grpSpPr>
          <a:xfrm>
            <a:off x="8306975" y="4657850"/>
            <a:ext cx="1620000" cy="831139"/>
            <a:chOff x="8130344" y="4424143"/>
            <a:chExt cx="1620000" cy="831139"/>
          </a:xfrm>
        </p:grpSpPr>
        <p:pic>
          <p:nvPicPr>
            <p:cNvPr id="1026" name="Picture 2" descr="호스팅된 MySQL - Amazon RDS for MySQL - AWS">
              <a:extLst>
                <a:ext uri="{FF2B5EF4-FFF2-40B4-BE49-F238E27FC236}">
                  <a16:creationId xmlns:a16="http://schemas.microsoft.com/office/drawing/2014/main" id="{A962B148-C6BD-39AC-313E-87C6078413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0860" y="4424143"/>
              <a:ext cx="1098969" cy="56709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" name="사각형: 둥근 모서리 18">
              <a:extLst>
                <a:ext uri="{FF2B5EF4-FFF2-40B4-BE49-F238E27FC236}">
                  <a16:creationId xmlns:a16="http://schemas.microsoft.com/office/drawing/2014/main" id="{94C07EAE-F100-61DB-0FBA-81E059564176}"/>
                </a:ext>
              </a:extLst>
            </p:cNvPr>
            <p:cNvSpPr/>
            <p:nvPr/>
          </p:nvSpPr>
          <p:spPr>
            <a:xfrm>
              <a:off x="8130344" y="5041448"/>
              <a:ext cx="1620000" cy="213834"/>
            </a:xfrm>
            <a:prstGeom prst="roundRect">
              <a:avLst>
                <a:gd name="adj" fmla="val 50000"/>
              </a:avLst>
            </a:prstGeom>
            <a:solidFill>
              <a:srgbClr val="6597E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18000" rIns="0" bIns="0" rtlCol="0" anchor="ctr"/>
            <a:lstStyle/>
            <a:p>
              <a:pPr algn="ctr">
                <a:buClr>
                  <a:prstClr val="white">
                    <a:lumMod val="50000"/>
                  </a:prstClr>
                </a:buClr>
              </a:pPr>
              <a:r>
                <a:rPr lang="ko-KR" altLang="en-US" sz="1050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위성정보 데이터</a:t>
              </a:r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3DDB0339-DB68-F292-EA1B-B89E2C11052D}"/>
              </a:ext>
            </a:extLst>
          </p:cNvPr>
          <p:cNvGrpSpPr/>
          <p:nvPr/>
        </p:nvGrpSpPr>
        <p:grpSpPr>
          <a:xfrm>
            <a:off x="3628288" y="4837308"/>
            <a:ext cx="287496" cy="329100"/>
            <a:chOff x="103172" y="3422275"/>
            <a:chExt cx="287496" cy="329100"/>
          </a:xfrm>
        </p:grpSpPr>
        <p:sp>
          <p:nvSpPr>
            <p:cNvPr id="211" name="모서리가 둥근 직사각형 156">
              <a:extLst>
                <a:ext uri="{FF2B5EF4-FFF2-40B4-BE49-F238E27FC236}">
                  <a16:creationId xmlns:a16="http://schemas.microsoft.com/office/drawing/2014/main" id="{D3CA5B23-55BB-2E61-E28D-5887BEE3BD8E}"/>
                </a:ext>
              </a:extLst>
            </p:cNvPr>
            <p:cNvSpPr/>
            <p:nvPr/>
          </p:nvSpPr>
          <p:spPr bwMode="auto">
            <a:xfrm rot="-2700000">
              <a:off x="203360" y="3422275"/>
              <a:ext cx="87122" cy="287496"/>
            </a:xfrm>
            <a:prstGeom prst="roundRect">
              <a:avLst>
                <a:gd name="adj" fmla="val 50000"/>
              </a:avLst>
            </a:prstGeom>
            <a:solidFill>
              <a:srgbClr val="285294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/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  <a:sym typeface="Monotype Sorts"/>
              </a:endParaRPr>
            </a:p>
          </p:txBody>
        </p:sp>
        <p:sp>
          <p:nvSpPr>
            <p:cNvPr id="212" name="모서리가 둥근 직사각형 157">
              <a:extLst>
                <a:ext uri="{FF2B5EF4-FFF2-40B4-BE49-F238E27FC236}">
                  <a16:creationId xmlns:a16="http://schemas.microsoft.com/office/drawing/2014/main" id="{0D805682-D23A-41B0-5200-7C6DE73AF9C9}"/>
                </a:ext>
              </a:extLst>
            </p:cNvPr>
            <p:cNvSpPr/>
            <p:nvPr/>
          </p:nvSpPr>
          <p:spPr bwMode="auto">
            <a:xfrm rot="2700000">
              <a:off x="203359" y="3564066"/>
              <a:ext cx="87122" cy="287496"/>
            </a:xfrm>
            <a:prstGeom prst="roundRect">
              <a:avLst>
                <a:gd name="adj" fmla="val 50000"/>
              </a:avLst>
            </a:prstGeom>
            <a:solidFill>
              <a:srgbClr val="285294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6829AA32-D9AF-0E97-EF64-2BF3627AE38B}"/>
              </a:ext>
            </a:extLst>
          </p:cNvPr>
          <p:cNvGrpSpPr/>
          <p:nvPr/>
        </p:nvGrpSpPr>
        <p:grpSpPr>
          <a:xfrm>
            <a:off x="7192928" y="4837308"/>
            <a:ext cx="287496" cy="329100"/>
            <a:chOff x="103172" y="3422275"/>
            <a:chExt cx="287496" cy="329100"/>
          </a:xfrm>
        </p:grpSpPr>
        <p:sp>
          <p:nvSpPr>
            <p:cNvPr id="214" name="모서리가 둥근 직사각형 156">
              <a:extLst>
                <a:ext uri="{FF2B5EF4-FFF2-40B4-BE49-F238E27FC236}">
                  <a16:creationId xmlns:a16="http://schemas.microsoft.com/office/drawing/2014/main" id="{2D2311D4-98F7-EC8C-B359-133428FD0403}"/>
                </a:ext>
              </a:extLst>
            </p:cNvPr>
            <p:cNvSpPr/>
            <p:nvPr/>
          </p:nvSpPr>
          <p:spPr bwMode="auto">
            <a:xfrm rot="-2700000">
              <a:off x="203360" y="3422275"/>
              <a:ext cx="87122" cy="287496"/>
            </a:xfrm>
            <a:prstGeom prst="roundRect">
              <a:avLst>
                <a:gd name="adj" fmla="val 50000"/>
              </a:avLst>
            </a:prstGeom>
            <a:solidFill>
              <a:srgbClr val="285294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/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  <a:sym typeface="Monotype Sorts"/>
              </a:endParaRPr>
            </a:p>
          </p:txBody>
        </p:sp>
        <p:sp>
          <p:nvSpPr>
            <p:cNvPr id="215" name="모서리가 둥근 직사각형 157">
              <a:extLst>
                <a:ext uri="{FF2B5EF4-FFF2-40B4-BE49-F238E27FC236}">
                  <a16:creationId xmlns:a16="http://schemas.microsoft.com/office/drawing/2014/main" id="{5DB5E8E3-C347-C80F-2182-1EF3177EE747}"/>
                </a:ext>
              </a:extLst>
            </p:cNvPr>
            <p:cNvSpPr/>
            <p:nvPr/>
          </p:nvSpPr>
          <p:spPr bwMode="auto">
            <a:xfrm rot="2700000">
              <a:off x="203359" y="3564066"/>
              <a:ext cx="87122" cy="287496"/>
            </a:xfrm>
            <a:prstGeom prst="roundRect">
              <a:avLst>
                <a:gd name="adj" fmla="val 50000"/>
              </a:avLst>
            </a:prstGeom>
            <a:solidFill>
              <a:srgbClr val="285294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5FE47D37-318B-625E-FD82-ADFE9C3302A3}"/>
              </a:ext>
            </a:extLst>
          </p:cNvPr>
          <p:cNvSpPr/>
          <p:nvPr/>
        </p:nvSpPr>
        <p:spPr>
          <a:xfrm>
            <a:off x="495663" y="3983573"/>
            <a:ext cx="664331" cy="124626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990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80478eaf-578e-4461-8ae4-0b738d19a92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2d80053c-10af-4b3b-8687-97e146a420a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e827e7cc-2978-496f-a840-a77133ec455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8d38a81a-3053-4535-a7ff-cb349c6723ab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8d38a81a-3053-4535-a7ff-cb349c6723ab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e827e7cc-2978-496f-a840-a77133ec455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2d80053c-10af-4b3b-8687-97e146a420a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2d80053c-10af-4b3b-8687-97e146a420a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e827e7cc-2978-496f-a840-a77133ec455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e827e7cc-2978-496f-a840-a77133ec455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2d80053c-10af-4b3b-8687-97e146a420a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80478eaf-578e-4461-8ae4-0b738d19a92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e827e7cc-2978-496f-a840-a77133ec455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2d80053c-10af-4b3b-8687-97e146a420a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2d80053c-10af-4b3b-8687-97e146a420a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e827e7cc-2978-496f-a840-a77133ec455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80478eaf-578e-4461-8ae4-0b738d19a92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e827e7cc-2978-496f-a840-a77133ec455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2d80053c-10af-4b3b-8687-97e146a420a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e827e7cc-2978-496f-a840-a77133ec455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2d80053c-10af-4b3b-8687-97e146a420a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e827e7cc-2978-496f-a840-a77133ec455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2d80053c-10af-4b3b-8687-97e146a420a6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13024</TotalTime>
  <Words>818</Words>
  <Application>Microsoft Office PowerPoint</Application>
  <PresentationFormat>사용자 지정</PresentationFormat>
  <Paragraphs>228</Paragraphs>
  <Slides>16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Arial</vt:lpstr>
      <vt:lpstr>맑은 고딕</vt:lpstr>
      <vt:lpstr>Gmarket Sans Bold</vt:lpstr>
      <vt:lpstr>Wingdings</vt:lpstr>
      <vt:lpstr>Calibri Light</vt:lpstr>
      <vt:lpstr>Calibri</vt:lpstr>
      <vt:lpstr>Gmarket Sans Medium</vt:lpstr>
      <vt:lpstr>G마켓 산스 TTF Bold</vt:lpstr>
      <vt:lpstr>G마켓 산스 TTF Light</vt:lpstr>
      <vt:lpstr>G마켓 산스 TTF Medium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6440</dc:creator>
  <cp:lastModifiedBy>이 은학</cp:lastModifiedBy>
  <cp:revision>674</cp:revision>
  <cp:lastPrinted>2023-07-04T08:04:52Z</cp:lastPrinted>
  <dcterms:created xsi:type="dcterms:W3CDTF">2022-10-03T07:09:51Z</dcterms:created>
  <dcterms:modified xsi:type="dcterms:W3CDTF">2023-07-12T06:25:45Z</dcterms:modified>
</cp:coreProperties>
</file>